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258" r:id="rId4"/>
    <p:sldId id="259" r:id="rId5"/>
    <p:sldId id="301" r:id="rId6"/>
    <p:sldId id="260" r:id="rId7"/>
    <p:sldId id="261" r:id="rId8"/>
    <p:sldId id="302" r:id="rId9"/>
    <p:sldId id="303" r:id="rId10"/>
    <p:sldId id="277" r:id="rId11"/>
    <p:sldId id="304" r:id="rId12"/>
    <p:sldId id="278" r:id="rId13"/>
    <p:sldId id="279" r:id="rId14"/>
    <p:sldId id="305" r:id="rId15"/>
    <p:sldId id="306" r:id="rId16"/>
    <p:sldId id="280"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289" r:id="rId30"/>
    <p:sldId id="290" r:id="rId31"/>
    <p:sldId id="330" r:id="rId32"/>
    <p:sldId id="291" r:id="rId33"/>
    <p:sldId id="292" r:id="rId34"/>
    <p:sldId id="332" r:id="rId35"/>
    <p:sldId id="320" r:id="rId36"/>
    <p:sldId id="333" r:id="rId37"/>
    <p:sldId id="319" r:id="rId38"/>
    <p:sldId id="334" r:id="rId39"/>
    <p:sldId id="321" r:id="rId40"/>
    <p:sldId id="293" r:id="rId41"/>
    <p:sldId id="262" r:id="rId42"/>
    <p:sldId id="295" r:id="rId43"/>
    <p:sldId id="322" r:id="rId44"/>
    <p:sldId id="323" r:id="rId45"/>
    <p:sldId id="297" r:id="rId46"/>
    <p:sldId id="298" r:id="rId47"/>
    <p:sldId id="299" r:id="rId48"/>
    <p:sldId id="324" r:id="rId49"/>
    <p:sldId id="325" r:id="rId50"/>
    <p:sldId id="326" r:id="rId51"/>
    <p:sldId id="327" r:id="rId52"/>
    <p:sldId id="300" r:id="rId53"/>
    <p:sldId id="329" r:id="rId54"/>
    <p:sldId id="268" r:id="rId55"/>
    <p:sldId id="328" r:id="rId56"/>
  </p:sldIdLst>
  <p:sldSz cx="18288000" cy="10287000"/>
  <p:notesSz cx="6858000" cy="9144000"/>
  <p:embeddedFontLst>
    <p:embeddedFont>
      <p:font typeface="Archivo Black" panose="020B0604020202020204" charset="0"/>
      <p:regular r:id="rId58"/>
    </p:embeddedFont>
    <p:embeddedFont>
      <p:font typeface="Arial Black" panose="020B0A04020102020204" pitchFamily="34" charset="0"/>
      <p:bold r:id="rId59"/>
    </p:embeddedFont>
    <p:embeddedFont>
      <p:font typeface="Montserrat" panose="00000500000000000000" pitchFamily="2" charset="-93"/>
      <p:bold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42" userDrawn="1">
          <p15:clr>
            <a:srgbClr val="000000"/>
          </p15:clr>
        </p15:guide>
        <p15:guide id="2" pos="2918"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8" d="100"/>
          <a:sy n="48" d="100"/>
        </p:scale>
        <p:origin x="1090" y="53"/>
      </p:cViewPr>
      <p:guideLst>
        <p:guide orient="horz" pos="2042"/>
        <p:guide pos="29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685800" y="2130425"/>
            <a:ext cx="110001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280450" y="6098450"/>
            <a:ext cx="77271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2"/>
            <a:stretch>
              <a:fillRect/>
            </a:stretch>
          </a:blipFill>
          <a:ln>
            <a:noFill/>
          </a:ln>
        </p:spPr>
      </p:sp>
      <p:sp>
        <p:nvSpPr>
          <p:cNvPr id="13" name="Google Shape;13;p3"/>
          <p:cNvSpPr/>
          <p:nvPr/>
        </p:nvSpPr>
        <p:spPr>
          <a:xfrm rot="-6822816">
            <a:off x="11449770" y="-4714930"/>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15" name="Google Shape;15;p3"/>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16" name="Google Shape;16;p3"/>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17" name="Google Shape;17;p3"/>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18" name="Google Shape;18;p3"/>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19" name="Google Shape;19;p3"/>
          <p:cNvSpPr/>
          <p:nvPr/>
        </p:nvSpPr>
        <p:spPr>
          <a:xfrm rot="4629986">
            <a:off x="-3433246" y="6366167"/>
            <a:ext cx="7384958" cy="6242857"/>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3"/>
          <p:cNvPicPr preferRelativeResize="0"/>
          <p:nvPr/>
        </p:nvPicPr>
        <p:blipFill>
          <a:blip r:embed="rId3"/>
          <a:stretch>
            <a:fillRect/>
          </a:stretch>
        </p:blipFill>
        <p:spPr>
          <a:xfrm>
            <a:off x="15835453" y="1784675"/>
            <a:ext cx="1460875" cy="635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3481075" y="39672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2"/>
            <a:stretch>
              <a:fillRect/>
            </a:stretch>
          </a:blipFill>
          <a:ln>
            <a:noFill/>
          </a:ln>
        </p:spPr>
      </p:sp>
      <p:sp>
        <p:nvSpPr>
          <p:cNvPr id="24" name="Google Shape;24;p4"/>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25" name="Google Shape;25;p4"/>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26" name="Google Shape;26;p4"/>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27" name="Google Shape;27;p4"/>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28" name="Google Shape;28;p4"/>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29" name="Google Shape;29;p4"/>
          <p:cNvSpPr/>
          <p:nvPr/>
        </p:nvSpPr>
        <p:spPr>
          <a:xfrm rot="-386972">
            <a:off x="13607697" y="6608890"/>
            <a:ext cx="7396410" cy="6252538"/>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4"/>
          <p:cNvPicPr preferRelativeResize="0"/>
          <p:nvPr/>
        </p:nvPicPr>
        <p:blipFill>
          <a:blip r:embed="rId3"/>
          <a:stretch>
            <a:fillRect/>
          </a:stretch>
        </p:blipFill>
        <p:spPr>
          <a:xfrm>
            <a:off x="13490828" y="9411750"/>
            <a:ext cx="1460875" cy="635975"/>
          </a:xfrm>
          <a:prstGeom prst="rect">
            <a:avLst/>
          </a:prstGeom>
          <a:noFill/>
          <a:ln>
            <a:noFill/>
          </a:ln>
        </p:spPr>
      </p:pic>
      <p:sp>
        <p:nvSpPr>
          <p:cNvPr id="31" name="Google Shape;31;p4"/>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5"/>
          <p:cNvPicPr preferRelativeResize="0"/>
          <p:nvPr/>
        </p:nvPicPr>
        <p:blipFill>
          <a:blip r:embed="rId2"/>
          <a:stretch>
            <a:fillRect/>
          </a:stretch>
        </p:blipFill>
        <p:spPr>
          <a:xfrm>
            <a:off x="14572628" y="2088675"/>
            <a:ext cx="1460875" cy="635975"/>
          </a:xfrm>
          <a:prstGeom prst="rect">
            <a:avLst/>
          </a:prstGeom>
          <a:noFill/>
          <a:ln>
            <a:noFill/>
          </a:ln>
        </p:spPr>
      </p:pic>
      <p:sp>
        <p:nvSpPr>
          <p:cNvPr id="35" name="Google Shape;35;p5"/>
          <p:cNvSpPr txBox="1">
            <a:spLocks noGrp="1"/>
          </p:cNvSpPr>
          <p:nvPr>
            <p:ph type="body" idx="1"/>
          </p:nvPr>
        </p:nvSpPr>
        <p:spPr>
          <a:xfrm>
            <a:off x="1703338" y="6993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
        <p:nvSpPr>
          <p:cNvPr id="36" name="Google Shape;36;p5"/>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37" name="Google Shape;37;p5"/>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38" name="Google Shape;38;p5"/>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39" name="Google Shape;39;p5"/>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40" name="Google Shape;40;p5"/>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41" name="Google Shape;41;p5"/>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42" name="Google Shape;42;p5"/>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p:nvPr/>
        </p:nvSpPr>
        <p:spPr>
          <a:xfrm rot="-6822816">
            <a:off x="11662005" y="-5073342"/>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4631040">
            <a:off x="-3594959" y="4895854"/>
            <a:ext cx="9219630" cy="77937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6"/>
          <p:cNvPicPr preferRelativeResize="0"/>
          <p:nvPr/>
        </p:nvPicPr>
        <p:blipFill>
          <a:blip r:embed="rId2"/>
          <a:stretch>
            <a:fillRect/>
          </a:stretch>
        </p:blipFill>
        <p:spPr>
          <a:xfrm>
            <a:off x="1311003" y="7366850"/>
            <a:ext cx="1460875" cy="635975"/>
          </a:xfrm>
          <a:prstGeom prst="rect">
            <a:avLst/>
          </a:prstGeom>
          <a:noFill/>
          <a:ln>
            <a:noFill/>
          </a:ln>
        </p:spPr>
      </p:pic>
      <p:sp>
        <p:nvSpPr>
          <p:cNvPr id="47" name="Google Shape;47;p6"/>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2019675" y="4949300"/>
            <a:ext cx="63075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49" name="Google Shape;49;p6"/>
          <p:cNvSpPr txBox="1">
            <a:spLocks noGrp="1"/>
          </p:cNvSpPr>
          <p:nvPr>
            <p:ph type="body" idx="2"/>
          </p:nvPr>
        </p:nvSpPr>
        <p:spPr>
          <a:xfrm>
            <a:off x="8565299" y="4949300"/>
            <a:ext cx="63075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50" name="Google Shape;50;p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51" name="Google Shape;51;p6"/>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52" name="Google Shape;52;p6"/>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53" name="Google Shape;53;p6"/>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54" name="Google Shape;54;p6"/>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55" name="Google Shape;55;p6"/>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7"/>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7"/>
          <p:cNvPicPr preferRelativeResize="0"/>
          <p:nvPr/>
        </p:nvPicPr>
        <p:blipFill>
          <a:blip r:embed="rId2"/>
          <a:stretch>
            <a:fillRect/>
          </a:stretch>
        </p:blipFill>
        <p:spPr>
          <a:xfrm>
            <a:off x="14497240" y="2317675"/>
            <a:ext cx="1460875" cy="635975"/>
          </a:xfrm>
          <a:prstGeom prst="rect">
            <a:avLst/>
          </a:prstGeom>
          <a:noFill/>
          <a:ln>
            <a:noFill/>
          </a:ln>
        </p:spPr>
      </p:pic>
      <p:sp>
        <p:nvSpPr>
          <p:cNvPr id="59" name="Google Shape;59;p7"/>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
          <p:cNvSpPr txBox="1">
            <a:spLocks noGrp="1"/>
          </p:cNvSpPr>
          <p:nvPr>
            <p:ph type="body" idx="1"/>
          </p:nvPr>
        </p:nvSpPr>
        <p:spPr>
          <a:xfrm>
            <a:off x="3592875" y="5524000"/>
            <a:ext cx="54501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61" name="Google Shape;61;p7"/>
          <p:cNvSpPr txBox="1">
            <a:spLocks noGrp="1"/>
          </p:cNvSpPr>
          <p:nvPr>
            <p:ph type="body" idx="2"/>
          </p:nvPr>
        </p:nvSpPr>
        <p:spPr>
          <a:xfrm>
            <a:off x="9242313" y="5524000"/>
            <a:ext cx="5452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62" name="Google Shape;62;p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63" name="Google Shape;63;p7"/>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64" name="Google Shape;64;p7"/>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65" name="Google Shape;65;p7"/>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66" name="Google Shape;66;p7"/>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67" name="Google Shape;67;p7"/>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8"/>
          <p:cNvSpPr/>
          <p:nvPr/>
        </p:nvSpPr>
        <p:spPr>
          <a:xfrm rot="6732098">
            <a:off x="-8178969" y="-2099284"/>
            <a:ext cx="24918838" cy="21065082"/>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8"/>
          <p:cNvPicPr preferRelativeResize="0"/>
          <p:nvPr/>
        </p:nvPicPr>
        <p:blipFill>
          <a:blip r:embed="rId2"/>
          <a:stretch>
            <a:fillRect/>
          </a:stretch>
        </p:blipFill>
        <p:spPr>
          <a:xfrm>
            <a:off x="17296315" y="8845363"/>
            <a:ext cx="1460875" cy="635975"/>
          </a:xfrm>
          <a:prstGeom prst="rect">
            <a:avLst/>
          </a:prstGeom>
          <a:noFill/>
          <a:ln>
            <a:noFill/>
          </a:ln>
        </p:spPr>
      </p:pic>
      <p:sp>
        <p:nvSpPr>
          <p:cNvPr id="71" name="Google Shape;71;p8"/>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73" name="Google Shape;73;p8"/>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74" name="Google Shape;74;p8"/>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75" name="Google Shape;75;p8"/>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76" name="Google Shape;76;p8"/>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77" name="Google Shape;77;p8"/>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9"/>
          <p:cNvSpPr/>
          <p:nvPr/>
        </p:nvSpPr>
        <p:spPr>
          <a:xfrm rot="4631744">
            <a:off x="-3965785" y="5446316"/>
            <a:ext cx="8651193" cy="7313266"/>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6822816">
            <a:off x="10714817" y="-5171413"/>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9"/>
          <p:cNvPicPr preferRelativeResize="0"/>
          <p:nvPr/>
        </p:nvPicPr>
        <p:blipFill>
          <a:blip r:embed="rId2"/>
          <a:stretch>
            <a:fillRect/>
          </a:stretch>
        </p:blipFill>
        <p:spPr>
          <a:xfrm>
            <a:off x="16585890" y="1490888"/>
            <a:ext cx="1460875" cy="635975"/>
          </a:xfrm>
          <a:prstGeom prst="rect">
            <a:avLst/>
          </a:prstGeom>
          <a:noFill/>
          <a:ln>
            <a:noFill/>
          </a:ln>
        </p:spPr>
      </p:pic>
      <p:pic>
        <p:nvPicPr>
          <p:cNvPr id="82" name="Google Shape;82;p9"/>
          <p:cNvPicPr preferRelativeResize="0"/>
          <p:nvPr/>
        </p:nvPicPr>
        <p:blipFill>
          <a:blip r:embed="rId2"/>
          <a:stretch>
            <a:fillRect/>
          </a:stretch>
        </p:blipFill>
        <p:spPr>
          <a:xfrm>
            <a:off x="2617965" y="8951438"/>
            <a:ext cx="1460875" cy="635975"/>
          </a:xfrm>
          <a:prstGeom prst="rect">
            <a:avLst/>
          </a:prstGeom>
          <a:noFill/>
          <a:ln>
            <a:noFill/>
          </a:ln>
        </p:spPr>
      </p:pic>
      <p:sp>
        <p:nvSpPr>
          <p:cNvPr id="83" name="Google Shape;83;p9"/>
          <p:cNvSpPr txBox="1">
            <a:spLocks noGrp="1"/>
          </p:cNvSpPr>
          <p:nvPr>
            <p:ph type="body" idx="1"/>
          </p:nvPr>
        </p:nvSpPr>
        <p:spPr>
          <a:xfrm>
            <a:off x="9004875" y="4630600"/>
            <a:ext cx="5111700" cy="42684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84" name="Google Shape;84;p9"/>
          <p:cNvSpPr txBox="1">
            <a:spLocks noGrp="1"/>
          </p:cNvSpPr>
          <p:nvPr>
            <p:ph type="body" idx="2"/>
          </p:nvPr>
        </p:nvSpPr>
        <p:spPr>
          <a:xfrm>
            <a:off x="3465525" y="4630600"/>
            <a:ext cx="5738400" cy="45627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
        <p:nvSpPr>
          <p:cNvPr id="85" name="Google Shape;85;p9"/>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86" name="Google Shape;86;p9"/>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87" name="Google Shape;87;p9"/>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88" name="Google Shape;88;p9"/>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89" name="Google Shape;89;p9"/>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90" name="Google Shape;90;p9"/>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91" name="Google Shape;91;p9"/>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10"/>
          <p:cNvSpPr/>
          <p:nvPr/>
        </p:nvSpPr>
        <p:spPr>
          <a:xfrm rot="-385539">
            <a:off x="11122386" y="4285082"/>
            <a:ext cx="11040499" cy="933306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0"/>
          <p:cNvPicPr preferRelativeResize="0"/>
          <p:nvPr/>
        </p:nvPicPr>
        <p:blipFill>
          <a:blip r:embed="rId2"/>
          <a:stretch>
            <a:fillRect/>
          </a:stretch>
        </p:blipFill>
        <p:spPr>
          <a:xfrm>
            <a:off x="11325115" y="8971163"/>
            <a:ext cx="1460875" cy="635975"/>
          </a:xfrm>
          <a:prstGeom prst="rect">
            <a:avLst/>
          </a:prstGeom>
          <a:noFill/>
          <a:ln>
            <a:noFill/>
          </a:ln>
        </p:spPr>
      </p:pic>
      <p:sp>
        <p:nvSpPr>
          <p:cNvPr id="95" name="Google Shape;95;p10"/>
          <p:cNvSpPr>
            <a:spLocks noGrp="1"/>
          </p:cNvSpPr>
          <p:nvPr>
            <p:ph type="pic" idx="2"/>
          </p:nvPr>
        </p:nvSpPr>
        <p:spPr>
          <a:xfrm>
            <a:off x="11040774" y="4602025"/>
            <a:ext cx="4851600" cy="3638700"/>
          </a:xfrm>
          <a:prstGeom prst="rect">
            <a:avLst/>
          </a:prstGeom>
          <a:noFill/>
          <a:ln>
            <a:noFill/>
          </a:ln>
        </p:spPr>
      </p:sp>
      <p:sp>
        <p:nvSpPr>
          <p:cNvPr id="96" name="Google Shape;96;p10"/>
          <p:cNvSpPr txBox="1">
            <a:spLocks noGrp="1"/>
          </p:cNvSpPr>
          <p:nvPr>
            <p:ph type="body" idx="1"/>
          </p:nvPr>
        </p:nvSpPr>
        <p:spPr>
          <a:xfrm>
            <a:off x="2019663" y="47410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
        <p:nvSpPr>
          <p:cNvPr id="97" name="Google Shape;97;p10"/>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98" name="Google Shape;98;p10"/>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99" name="Google Shape;99;p10"/>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100" name="Google Shape;100;p10"/>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101" name="Google Shape;101;p10"/>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102" name="Google Shape;102;p10"/>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103" name="Google Shape;103;p10"/>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067700" y="387502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L="914400" marR="0" lvl="1" indent="-381000" algn="l" rtl="0">
              <a:spcBef>
                <a:spcPts val="56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2pPr>
            <a:lvl3pPr marL="1371600" marR="0" lvl="2" indent="-381000" algn="l" rtl="0">
              <a:spcBef>
                <a:spcPts val="48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3pPr>
            <a:lvl4pPr marL="1828800" marR="0" lvl="3"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4pPr>
            <a:lvl5pPr marL="2286000" marR="0" lvl="4"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5pPr>
            <a:lvl6pPr marL="2743200" marR="0" lvl="5"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6pPr>
            <a:lvl7pPr marL="3200400" marR="0" lvl="6"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7pPr>
            <a:lvl8pPr marL="3657600" marR="0" lvl="7"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8pPr>
            <a:lvl9pPr marL="4114800" marR="0" lvl="8"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8.png"/><Relationship Id="rId5" Type="http://schemas.openxmlformats.org/officeDocument/2006/relationships/slideLayout" Target="../slideLayouts/slideLayout1.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slideLayout" Target="../slideLayouts/slideLayout1.xml"/><Relationship Id="rId10" Type="http://schemas.openxmlformats.org/officeDocument/2006/relationships/image" Target="../media/image9.png"/><Relationship Id="rId4" Type="http://schemas.openxmlformats.org/officeDocument/2006/relationships/tags" Target="../tags/tag8.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image" Target="../media/image11.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image" Target="../media/image10.png"/><Relationship Id="rId2" Type="http://schemas.openxmlformats.org/officeDocument/2006/relationships/tags" Target="../tags/tag10.xml"/><Relationship Id="rId16" Type="http://schemas.openxmlformats.org/officeDocument/2006/relationships/image" Target="../media/image1.png"/><Relationship Id="rId20" Type="http://schemas.openxmlformats.org/officeDocument/2006/relationships/image" Target="../media/image2.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notesSlide" Target="../notesSlides/notesSlide5.xml"/><Relationship Id="rId10" Type="http://schemas.openxmlformats.org/officeDocument/2006/relationships/tags" Target="../tags/tag18.xml"/><Relationship Id="rId19"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1"/>
          <p:cNvPicPr preferRelativeResize="0"/>
          <p:nvPr/>
        </p:nvPicPr>
        <p:blipFill>
          <a:blip r:embed="rId3"/>
          <a:stretch>
            <a:fillRect/>
          </a:stretch>
        </p:blipFill>
        <p:spPr>
          <a:xfrm>
            <a:off x="9530500" y="1393375"/>
            <a:ext cx="8171799" cy="8202251"/>
          </a:xfrm>
          <a:prstGeom prst="rect">
            <a:avLst/>
          </a:prstGeom>
          <a:noFill/>
          <a:ln>
            <a:noFill/>
          </a:ln>
        </p:spPr>
      </p:pic>
      <p:sp>
        <p:nvSpPr>
          <p:cNvPr id="109" name="Google Shape;109;p11"/>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6824096">
            <a:off x="10714084" y="-5164997"/>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rot="-2350669">
            <a:off x="9763028" y="1305612"/>
            <a:ext cx="1885291" cy="1836524"/>
            <a:chOff x="0" y="-38100"/>
            <a:chExt cx="496537" cy="483693"/>
          </a:xfrm>
        </p:grpSpPr>
        <p:sp>
          <p:nvSpPr>
            <p:cNvPr id="112" name="Google Shape;112;p11"/>
            <p:cNvSpPr/>
            <p:nvPr/>
          </p:nvSpPr>
          <p:spPr>
            <a:xfrm>
              <a:off x="0" y="0"/>
              <a:ext cx="496537" cy="445593"/>
            </a:xfrm>
            <a:custGeom>
              <a:avLst/>
              <a:gdLst/>
              <a:ahLst/>
              <a:cxnLst/>
              <a:rect l="l" t="t" r="r" b="b"/>
              <a:pathLst>
                <a:path w="496537" h="445593" extrusionOk="0">
                  <a:moveTo>
                    <a:pt x="209431" y="0"/>
                  </a:moveTo>
                  <a:lnTo>
                    <a:pt x="287106" y="0"/>
                  </a:lnTo>
                  <a:cubicBezTo>
                    <a:pt x="402771" y="0"/>
                    <a:pt x="496537" y="93765"/>
                    <a:pt x="496537" y="209431"/>
                  </a:cubicBezTo>
                  <a:lnTo>
                    <a:pt x="496537" y="236162"/>
                  </a:lnTo>
                  <a:cubicBezTo>
                    <a:pt x="496537" y="351827"/>
                    <a:pt x="402771" y="445593"/>
                    <a:pt x="287106" y="445593"/>
                  </a:cubicBezTo>
                  <a:lnTo>
                    <a:pt x="209431" y="445593"/>
                  </a:lnTo>
                  <a:cubicBezTo>
                    <a:pt x="93765" y="445593"/>
                    <a:pt x="0" y="351827"/>
                    <a:pt x="0" y="236162"/>
                  </a:cubicBezTo>
                  <a:lnTo>
                    <a:pt x="0" y="209431"/>
                  </a:lnTo>
                  <a:cubicBezTo>
                    <a:pt x="0" y="93765"/>
                    <a:pt x="93765" y="0"/>
                    <a:pt x="2094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txBox="1"/>
            <p:nvPr/>
          </p:nvSpPr>
          <p:spPr>
            <a:xfrm>
              <a:off x="0" y="-38100"/>
              <a:ext cx="496500" cy="48360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7" name="Google Shape;117;p11"/>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123" name="Google Shape;123;p11"/>
          <p:cNvSpPr txBox="1"/>
          <p:nvPr/>
        </p:nvSpPr>
        <p:spPr>
          <a:xfrm>
            <a:off x="1405255" y="916940"/>
            <a:ext cx="8254365" cy="3385185"/>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sz="7000">
                <a:latin typeface="Times New Roman" panose="02020603050405020304" charset="0"/>
                <a:cs typeface="Times New Roman" panose="02020603050405020304" charset="0"/>
                <a:sym typeface="+mn-ea"/>
              </a:rPr>
              <a:t>Xây dựng thiết kế hệ thống Website chia sẻ hành trình du lịch</a:t>
            </a:r>
            <a:r>
              <a:rPr lang="en-US" sz="8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sp>
        <p:nvSpPr>
          <p:cNvPr id="124" name="Google Shape;124;p11"/>
          <p:cNvSpPr txBox="1"/>
          <p:nvPr/>
        </p:nvSpPr>
        <p:spPr>
          <a:xfrm>
            <a:off x="1085106" y="7495046"/>
            <a:ext cx="3173800" cy="4095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SLIDES</a:t>
            </a:r>
          </a:p>
        </p:txBody>
      </p:sp>
      <p:sp>
        <p:nvSpPr>
          <p:cNvPr id="125" name="Google Shape;125;p11"/>
          <p:cNvSpPr txBox="1"/>
          <p:nvPr/>
        </p:nvSpPr>
        <p:spPr>
          <a:xfrm>
            <a:off x="1405255" y="4667582"/>
            <a:ext cx="7078800" cy="36931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GVHD : ThS</a:t>
            </a:r>
            <a:r>
              <a:rPr lang="en-US" altLang="vi-VN" sz="3200" b="0" i="0" u="none" strike="noStrike" cap="none">
                <a:solidFill>
                  <a:srgbClr val="3D3B39"/>
                </a:solidFill>
                <a:latin typeface="Times New Roman" panose="02020603050405020304" charset="0"/>
                <a:ea typeface="Montserrat"/>
                <a:cs typeface="Times New Roman" panose="02020603050405020304" charset="0"/>
                <a:sym typeface="Montserrat"/>
              </a:rPr>
              <a:t>.</a:t>
            </a: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Nguyễn Thị Hương </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Nhóm </a:t>
            </a:r>
            <a:r>
              <a:rPr lang="en-US" altLang="vi-VN" sz="3200" b="0" i="0" u="none" strike="noStrike" cap="none">
                <a:solidFill>
                  <a:srgbClr val="3D3B39"/>
                </a:solidFill>
                <a:latin typeface="Times New Roman" panose="02020603050405020304" charset="0"/>
                <a:ea typeface="Montserrat"/>
                <a:cs typeface="Times New Roman" panose="02020603050405020304" charset="0"/>
                <a:sym typeface="Montserrat"/>
              </a:rPr>
              <a:t>s</a:t>
            </a: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inh </a:t>
            </a:r>
            <a:r>
              <a:rPr lang="en-US" altLang="vi-VN" sz="3200" b="0" i="0" u="none" strike="noStrike" cap="none">
                <a:solidFill>
                  <a:srgbClr val="3D3B39"/>
                </a:solidFill>
                <a:latin typeface="Times New Roman" panose="02020603050405020304" charset="0"/>
                <a:ea typeface="Montserrat"/>
                <a:cs typeface="Times New Roman" panose="02020603050405020304" charset="0"/>
                <a:sym typeface="Montserrat"/>
              </a:rPr>
              <a:t>v</a:t>
            </a: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iên thực hiện : </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Nguyễn Như Khiêm   K225480106030</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Đậu Văn Khánh          K225480106099</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Nguyễn Trung Kiên    K225480106032</a:t>
            </a:r>
          </a:p>
        </p:txBody>
      </p:sp>
      <p:pic>
        <p:nvPicPr>
          <p:cNvPr id="126" name="Google Shape;126;p11"/>
          <p:cNvPicPr preferRelativeResize="0"/>
          <p:nvPr/>
        </p:nvPicPr>
        <p:blipFill>
          <a:blip r:embed="rId5"/>
          <a:stretch>
            <a:fillRect/>
          </a:stretch>
        </p:blipFill>
        <p:spPr>
          <a:xfrm>
            <a:off x="9681522" y="1130769"/>
            <a:ext cx="2159104" cy="2186206"/>
          </a:xfrm>
          <a:prstGeom prst="rect">
            <a:avLst/>
          </a:prstGeom>
          <a:noFill/>
          <a:ln>
            <a:noFill/>
          </a:ln>
        </p:spPr>
      </p:pic>
      <p:pic>
        <p:nvPicPr>
          <p:cNvPr id="127" name="Google Shape;127;p11"/>
          <p:cNvPicPr preferRelativeResize="0"/>
          <p:nvPr/>
        </p:nvPicPr>
        <p:blipFill>
          <a:blip r:embed="rId6"/>
          <a:stretch>
            <a:fillRect/>
          </a:stretch>
        </p:blipFill>
        <p:spPr>
          <a:xfrm>
            <a:off x="9658753" y="8069525"/>
            <a:ext cx="1460875" cy="635975"/>
          </a:xfrm>
          <a:prstGeom prst="rect">
            <a:avLst/>
          </a:prstGeom>
          <a:noFill/>
          <a:ln>
            <a:noFill/>
          </a:ln>
        </p:spPr>
      </p:pic>
      <p:pic>
        <p:nvPicPr>
          <p:cNvPr id="128" name="Google Shape;128;p11"/>
          <p:cNvPicPr preferRelativeResize="0"/>
          <p:nvPr/>
        </p:nvPicPr>
        <p:blipFill>
          <a:blip r:embed="rId6"/>
          <a:stretch>
            <a:fillRect/>
          </a:stretch>
        </p:blipFill>
        <p:spPr>
          <a:xfrm>
            <a:off x="16750803" y="1463700"/>
            <a:ext cx="1460875" cy="63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6"/>
          <p:cNvPicPr preferRelativeResize="0"/>
          <p:nvPr/>
        </p:nvPicPr>
        <p:blipFill>
          <a:blip r:embed="rId3"/>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5"/>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7"/>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8"/>
          <a:stretch>
            <a:fillRect/>
          </a:stretch>
        </p:blipFill>
        <p:spPr>
          <a:xfrm>
            <a:off x="4860675" y="3745263"/>
            <a:ext cx="1460875" cy="1495121"/>
          </a:xfrm>
          <a:prstGeom prst="rect">
            <a:avLst/>
          </a:prstGeom>
          <a:noFill/>
          <a:ln>
            <a:noFill/>
          </a:ln>
        </p:spPr>
      </p:pic>
      <p:sp>
        <p:nvSpPr>
          <p:cNvPr id="4" name="Text Box 3"/>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 name="Text Box 1"/>
          <p:cNvSpPr txBox="1"/>
          <p:nvPr/>
        </p:nvSpPr>
        <p:spPr>
          <a:xfrm>
            <a:off x="1589405" y="571500"/>
            <a:ext cx="14046835" cy="1014730"/>
          </a:xfrm>
          <a:prstGeom prst="rect">
            <a:avLst/>
          </a:prstGeom>
          <a:noFill/>
        </p:spPr>
        <p:txBody>
          <a:bodyPr wrap="square" rtlCol="0">
            <a:spAutoFit/>
          </a:bodyPr>
          <a:lstStyle/>
          <a:p>
            <a:pPr algn="ctr"/>
            <a:r>
              <a:rPr lang="vi-VN" altLang="en-US" sz="6000" b="1">
                <a:latin typeface="Times New Roman" panose="02020603050405020304" charset="0"/>
                <a:cs typeface="Times New Roman" panose="02020603050405020304" charset="0"/>
              </a:rPr>
              <a:t>CHƯƠNG 3 : PHÂN TÍCH HỆ THỐNG</a:t>
            </a:r>
            <a:r>
              <a:rPr lang="vi-VN" altLang="en-US" sz="6000">
                <a:latin typeface="Times New Roman" panose="02020603050405020304" charset="0"/>
                <a:cs typeface="Times New Roman" panose="02020603050405020304" charset="0"/>
              </a:rPr>
              <a:t> </a:t>
            </a:r>
          </a:p>
        </p:txBody>
      </p:sp>
      <p:sp>
        <p:nvSpPr>
          <p:cNvPr id="3" name="Text Box 2"/>
          <p:cNvSpPr txBox="1"/>
          <p:nvPr/>
        </p:nvSpPr>
        <p:spPr>
          <a:xfrm>
            <a:off x="2190115" y="1725295"/>
            <a:ext cx="14602460" cy="3515360"/>
          </a:xfrm>
          <a:prstGeom prst="rect">
            <a:avLst/>
          </a:prstGeom>
          <a:noFill/>
        </p:spPr>
        <p:txBody>
          <a:bodyPr wrap="square" rtlCol="0">
            <a:noAutofit/>
          </a:bodyPr>
          <a:lstStyle/>
          <a:p>
            <a:pPr algn="just">
              <a:lnSpc>
                <a:spcPct val="150000"/>
              </a:lnSpc>
            </a:pPr>
            <a:r>
              <a:rPr lang="en-US" altLang="en-GB" sz="4500">
                <a:latin typeface="Times New Roman" panose="02020603050405020304" charset="0"/>
                <a:cs typeface="Times New Roman" panose="02020603050405020304" charset="0"/>
              </a:rPr>
              <a:t>Thông tin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ầu vào</a:t>
            </a:r>
            <a:r>
              <a:rPr lang="vi-VN" altLang="en-US" sz="4500">
                <a:latin typeface="Times New Roman" panose="02020603050405020304" charset="0"/>
                <a:cs typeface="Times New Roman" panose="02020603050405020304" charset="0"/>
              </a:rPr>
              <a:t> của hệ thống</a:t>
            </a:r>
            <a:endParaRPr lang="en-US" altLang="en-GB" sz="45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Dữ liệu ng</a:t>
            </a:r>
            <a:r>
              <a:rPr lang="en-US" altLang="en-US" sz="4500">
                <a:latin typeface="Times New Roman" panose="02020603050405020304" charset="0"/>
                <a:cs typeface="Times New Roman" panose="02020603050405020304" charset="0"/>
              </a:rPr>
              <a:t>ư</a:t>
            </a:r>
            <a:r>
              <a:rPr lang="en-US" altLang="en-GB" sz="4500">
                <a:latin typeface="Times New Roman" panose="02020603050405020304" charset="0"/>
                <a:cs typeface="Times New Roman" panose="02020603050405020304" charset="0"/>
              </a:rPr>
              <a:t>ời d</a:t>
            </a:r>
            <a:r>
              <a:rPr lang="en-US" altLang="en-US" sz="4500">
                <a:latin typeface="Times New Roman" panose="02020603050405020304" charset="0"/>
                <a:cs typeface="Times New Roman" panose="02020603050405020304" charset="0"/>
              </a:rPr>
              <a:t>ù</a:t>
            </a:r>
            <a:r>
              <a:rPr lang="en-US" altLang="en-GB" sz="4500">
                <a:latin typeface="Times New Roman" panose="02020603050405020304" charset="0"/>
                <a:cs typeface="Times New Roman" panose="02020603050405020304" charset="0"/>
              </a:rPr>
              <a:t>ng (</a:t>
            </a:r>
            <a:r>
              <a:rPr lang="en-US" altLang="en-US" sz="4500">
                <a:latin typeface="Times New Roman" panose="02020603050405020304" charset="0"/>
                <a:cs typeface="Times New Roman" panose="02020603050405020304" charset="0"/>
              </a:rPr>
              <a:t>đă</a:t>
            </a:r>
            <a:r>
              <a:rPr lang="en-US" altLang="en-GB" sz="4500">
                <a:latin typeface="Times New Roman" panose="02020603050405020304" charset="0"/>
                <a:cs typeface="Times New Roman" panose="02020603050405020304" charset="0"/>
              </a:rPr>
              <a:t>ng k</a:t>
            </a:r>
            <a:r>
              <a:rPr lang="en-US" altLang="en-US" sz="4500">
                <a:latin typeface="Times New Roman" panose="02020603050405020304" charset="0"/>
                <a:cs typeface="Times New Roman" panose="02020603050405020304" charset="0"/>
              </a:rPr>
              <a:t>ý</a:t>
            </a:r>
            <a:r>
              <a:rPr lang="en-US" altLang="en-GB" sz="4500">
                <a:latin typeface="Times New Roman" panose="02020603050405020304" charset="0"/>
                <a:cs typeface="Times New Roman" panose="02020603050405020304" charset="0"/>
              </a:rPr>
              <a:t>, </a:t>
            </a:r>
            <a:r>
              <a:rPr lang="en-US" altLang="en-US" sz="4500">
                <a:latin typeface="Times New Roman" panose="02020603050405020304" charset="0"/>
                <a:cs typeface="Times New Roman" panose="02020603050405020304" charset="0"/>
              </a:rPr>
              <a:t>đă</a:t>
            </a:r>
            <a:r>
              <a:rPr lang="en-US" altLang="en-GB" sz="4500">
                <a:latin typeface="Times New Roman" panose="02020603050405020304" charset="0"/>
                <a:cs typeface="Times New Roman" panose="02020603050405020304" charset="0"/>
              </a:rPr>
              <a:t>ng nhập, avatar, mô tả).</a:t>
            </a:r>
          </a:p>
          <a:p>
            <a:pPr marL="685800" indent="-685800" algn="just">
              <a:lnSpc>
                <a:spcPct val="150000"/>
              </a:lnSpc>
              <a:buFont typeface="Arial" panose="020B0604020202020204" pitchFamily="34" charset="0"/>
              <a:buChar char="•"/>
            </a:pPr>
            <a:r>
              <a:rPr lang="vi-VN" altLang="en-US" sz="4500">
                <a:latin typeface="Times New Roman" panose="02020603050405020304" charset="0"/>
                <a:cs typeface="Times New Roman" panose="02020603050405020304" charset="0"/>
              </a:rPr>
              <a:t>Nội dung bài viết</a:t>
            </a:r>
            <a:r>
              <a:rPr lang="en-US" altLang="en-GB" sz="4500">
                <a:latin typeface="Times New Roman" panose="02020603050405020304" charset="0"/>
                <a:cs typeface="Times New Roman" panose="02020603050405020304" charset="0"/>
              </a:rPr>
              <a:t> (text, h</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video, vị tr</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 tag, chi ph</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Dữ liệu hành tr</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ịa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iểm, ngày, lịch tr</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ph</a:t>
            </a:r>
            <a:r>
              <a:rPr lang="en-US" altLang="en-US" sz="4500">
                <a:latin typeface="Times New Roman" panose="02020603050405020304" charset="0"/>
                <a:cs typeface="Times New Roman" panose="02020603050405020304" charset="0"/>
              </a:rPr>
              <a:t>ươ</a:t>
            </a:r>
            <a:r>
              <a:rPr lang="en-US" altLang="en-GB" sz="4500">
                <a:latin typeface="Times New Roman" panose="02020603050405020304" charset="0"/>
                <a:cs typeface="Times New Roman" panose="02020603050405020304" charset="0"/>
              </a:rPr>
              <a:t>ng tiện).</a:t>
            </a:r>
          </a:p>
          <a:p>
            <a:pPr marL="685800" indent="-685800" algn="just">
              <a:lnSpc>
                <a:spcPct val="150000"/>
              </a:lnSpc>
              <a:buFont typeface="Arial" panose="020B0604020202020204" pitchFamily="34" charset="0"/>
              <a:buChar char="•"/>
            </a:pPr>
            <a:r>
              <a:rPr lang="vi-VN" altLang="en-US" sz="4500">
                <a:latin typeface="Times New Roman" panose="02020603050405020304" charset="0"/>
                <a:cs typeface="Times New Roman" panose="02020603050405020304" charset="0"/>
              </a:rPr>
              <a:t>Dữ liệu t</a:t>
            </a:r>
            <a:r>
              <a:rPr lang="en-US" altLang="en-US" sz="4500">
                <a:latin typeface="Times New Roman" panose="02020603050405020304" charset="0"/>
                <a:cs typeface="Times New Roman" panose="02020603050405020304" charset="0"/>
              </a:rPr>
              <a:t>ươ</a:t>
            </a:r>
            <a:r>
              <a:rPr lang="en-US" altLang="en-GB" sz="4500">
                <a:latin typeface="Times New Roman" panose="02020603050405020304" charset="0"/>
                <a:cs typeface="Times New Roman" panose="02020603050405020304" charset="0"/>
              </a:rPr>
              <a:t>ng t</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c: b</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luận, th</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ch, l</a:t>
            </a:r>
            <a:r>
              <a:rPr lang="en-US" altLang="en-US" sz="4500">
                <a:latin typeface="Times New Roman" panose="02020603050405020304" charset="0"/>
                <a:cs typeface="Times New Roman" panose="02020603050405020304" charset="0"/>
              </a:rPr>
              <a:t>ư</a:t>
            </a:r>
            <a:r>
              <a:rPr lang="en-US" altLang="en-GB" sz="4500">
                <a:latin typeface="Times New Roman" panose="02020603050405020304" charset="0"/>
                <a:cs typeface="Times New Roman" panose="02020603050405020304" charset="0"/>
              </a:rPr>
              <a:t>u.</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B</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o c</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o </a:t>
            </a:r>
            <a:r>
              <a:rPr lang="vi-VN" altLang="en-US" sz="4500">
                <a:latin typeface="Times New Roman" panose="02020603050405020304" charset="0"/>
                <a:cs typeface="Times New Roman" panose="02020603050405020304" charset="0"/>
              </a:rPr>
              <a:t>nội dung </a:t>
            </a:r>
            <a:r>
              <a:rPr lang="en-US" altLang="en-GB" sz="4500">
                <a:latin typeface="Times New Roman" panose="02020603050405020304" charset="0"/>
                <a:cs typeface="Times New Roman" panose="02020603050405020304" charset="0"/>
              </a:rPr>
              <a:t>vi phạm.</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Y</a:t>
            </a:r>
            <a:r>
              <a:rPr lang="en-US" altLang="en-US" sz="4500">
                <a:latin typeface="Times New Roman" panose="02020603050405020304" charset="0"/>
                <a:cs typeface="Times New Roman" panose="02020603050405020304" charset="0"/>
              </a:rPr>
              <a:t>ê</a:t>
            </a:r>
            <a:r>
              <a:rPr lang="en-US" altLang="en-GB" sz="4500">
                <a:latin typeface="Times New Roman" panose="02020603050405020304" charset="0"/>
                <a:cs typeface="Times New Roman" panose="02020603050405020304" charset="0"/>
              </a:rPr>
              <a:t>u cầu t</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m kiếm</a:t>
            </a:r>
            <a:r>
              <a:rPr lang="vi-VN" altLang="en-US" sz="4500">
                <a:latin typeface="Times New Roman" panose="02020603050405020304" charset="0"/>
                <a:cs typeface="Times New Roman" panose="02020603050405020304" charset="0"/>
              </a:rPr>
              <a:t>,</a:t>
            </a:r>
            <a:r>
              <a:rPr lang="en-US" altLang="en-GB" sz="4500">
                <a:latin typeface="Times New Roman" panose="02020603050405020304" charset="0"/>
                <a:cs typeface="Times New Roman" panose="02020603050405020304" charset="0"/>
              </a:rPr>
              <a:t> lọc</a:t>
            </a:r>
            <a:r>
              <a:rPr lang="vi-VN" altLang="en-US" sz="4500">
                <a:latin typeface="Times New Roman" panose="02020603050405020304" charset="0"/>
                <a:cs typeface="Times New Roman" panose="02020603050405020304" charset="0"/>
              </a:rPr>
              <a:t>, thống kê</a:t>
            </a:r>
            <a:r>
              <a:rPr lang="en-US" altLang="en-GB" sz="4500">
                <a:latin typeface="Times New Roman" panose="02020603050405020304" charset="0"/>
                <a:cs typeface="Times New Roman" panose="02020603050405020304"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4" name="Text Box 3"/>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 name="Text Box 1"/>
          <p:cNvSpPr txBox="1"/>
          <p:nvPr/>
        </p:nvSpPr>
        <p:spPr>
          <a:xfrm>
            <a:off x="0" y="57150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sp>
        <p:nvSpPr>
          <p:cNvPr id="3" name="Text Box 2"/>
          <p:cNvSpPr txBox="1"/>
          <p:nvPr/>
        </p:nvSpPr>
        <p:spPr>
          <a:xfrm>
            <a:off x="2515235" y="1165860"/>
            <a:ext cx="11753850" cy="3515360"/>
          </a:xfrm>
          <a:prstGeom prst="rect">
            <a:avLst/>
          </a:prstGeom>
          <a:noFill/>
        </p:spPr>
        <p:txBody>
          <a:bodyPr wrap="square" rtlCol="0">
            <a:noAutofit/>
          </a:bodyPr>
          <a:lstStyle/>
          <a:p>
            <a:pPr algn="just">
              <a:lnSpc>
                <a:spcPct val="150000"/>
              </a:lnSpc>
            </a:pPr>
            <a:r>
              <a:rPr lang="en-US" altLang="en-GB" sz="5000">
                <a:latin typeface="Times New Roman" panose="02020603050405020304" charset="0"/>
                <a:cs typeface="Times New Roman" panose="02020603050405020304" charset="0"/>
              </a:rPr>
              <a:t>Thông tin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ầu </a:t>
            </a:r>
            <a:r>
              <a:rPr lang="vi-VN" altLang="en-US" sz="5000">
                <a:latin typeface="Times New Roman" panose="02020603050405020304" charset="0"/>
                <a:cs typeface="Times New Roman" panose="02020603050405020304" charset="0"/>
              </a:rPr>
              <a:t>ra của hệ thống</a:t>
            </a:r>
            <a:endParaRPr lang="en-US" altLang="en-GB" sz="50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Hiển thị chi tiết bài viết và hành tr</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Kết quả t</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m kiếm và danh s</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ch </a:t>
            </a:r>
            <a:r>
              <a:rPr lang="en-US" altLang="en-US" sz="5000">
                <a:latin typeface="Times New Roman" panose="02020603050405020304" charset="0"/>
                <a:cs typeface="Times New Roman" panose="02020603050405020304" charset="0"/>
              </a:rPr>
              <a:t>đã</a:t>
            </a:r>
            <a:r>
              <a:rPr lang="en-US" altLang="en-GB" sz="5000">
                <a:latin typeface="Times New Roman" panose="02020603050405020304" charset="0"/>
                <a:cs typeface="Times New Roman" panose="02020603050405020304" charset="0"/>
              </a:rPr>
              <a:t> lọc.</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 gợi </a:t>
            </a:r>
            <a:r>
              <a:rPr lang="en-US" altLang="en-US" sz="5000">
                <a:latin typeface="Times New Roman" panose="02020603050405020304" charset="0"/>
                <a:cs typeface="Times New Roman" panose="02020603050405020304" charset="0"/>
              </a:rPr>
              <a:t>ý</a:t>
            </a:r>
            <a:r>
              <a:rPr lang="en-US" altLang="en-GB" sz="5000">
                <a:latin typeface="Times New Roman" panose="02020603050405020304" charset="0"/>
                <a:cs typeface="Times New Roman" panose="02020603050405020304" charset="0"/>
              </a:rPr>
              <a:t> 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 nh</a:t>
            </a:r>
            <a:r>
              <a:rPr lang="en-US" altLang="en-US" sz="5000">
                <a:latin typeface="Times New Roman" panose="02020603050405020304" charset="0"/>
                <a:cs typeface="Times New Roman" panose="02020603050405020304" charset="0"/>
              </a:rPr>
              <a:t>â</a:t>
            </a:r>
            <a:r>
              <a:rPr lang="en-US" altLang="en-GB" sz="5000">
                <a:latin typeface="Times New Roman" panose="02020603050405020304" charset="0"/>
                <a:cs typeface="Times New Roman" panose="02020603050405020304" charset="0"/>
              </a:rPr>
              <a:t>n h</a:t>
            </a:r>
            <a:r>
              <a:rPr lang="en-US" altLang="en-US" sz="5000">
                <a:latin typeface="Times New Roman" panose="02020603050405020304" charset="0"/>
                <a:cs typeface="Times New Roman" panose="02020603050405020304" charset="0"/>
              </a:rPr>
              <a:t>ó</a:t>
            </a:r>
            <a:r>
              <a:rPr lang="en-US" altLang="en-GB" sz="5000">
                <a:latin typeface="Times New Roman" panose="02020603050405020304" charset="0"/>
                <a:cs typeface="Times New Roman" panose="02020603050405020304" charset="0"/>
              </a:rPr>
              <a:t>a.</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Danh s</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ch ng</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ời d</a:t>
            </a:r>
            <a:r>
              <a:rPr lang="en-US" altLang="en-US" sz="5000">
                <a:latin typeface="Times New Roman" panose="02020603050405020304" charset="0"/>
                <a:cs typeface="Times New Roman" panose="02020603050405020304" charset="0"/>
              </a:rPr>
              <a:t>ù</a:t>
            </a:r>
            <a:r>
              <a:rPr lang="en-US" altLang="en-GB" sz="5000">
                <a:latin typeface="Times New Roman" panose="02020603050405020304" charset="0"/>
                <a:cs typeface="Times New Roman" panose="02020603050405020304" charset="0"/>
              </a:rPr>
              <a:t>ng và trạng th</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i</a:t>
            </a:r>
            <a:r>
              <a:rPr lang="vi-VN" altLang="en-US" sz="5000">
                <a:latin typeface="Times New Roman" panose="02020603050405020304" charset="0"/>
                <a:cs typeface="Times New Roman" panose="02020603050405020304" charset="0"/>
              </a:rPr>
              <a:t>.</a:t>
            </a:r>
            <a:endParaRPr lang="en-US" altLang="en-GB" sz="50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 biểu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ồ, thống k</a:t>
            </a:r>
            <a:r>
              <a:rPr lang="en-US" altLang="en-US" sz="5000">
                <a:latin typeface="Times New Roman" panose="02020603050405020304" charset="0"/>
                <a:cs typeface="Times New Roman" panose="02020603050405020304" charset="0"/>
              </a:rPr>
              <a:t>ê</a:t>
            </a:r>
            <a:r>
              <a:rPr lang="en-US" altLang="en-GB" sz="5000">
                <a:latin typeface="Times New Roman" panose="02020603050405020304" charset="0"/>
                <a:cs typeface="Times New Roman" panose="02020603050405020304" charset="0"/>
              </a:rPr>
              <a:t> chi tiết.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2271395" y="1118235"/>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8032128" y="2954053"/>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3833245" y="2423828"/>
            <a:ext cx="1460875" cy="1495121"/>
          </a:xfrm>
          <a:prstGeom prst="rect">
            <a:avLst/>
          </a:prstGeom>
          <a:noFill/>
          <a:ln>
            <a:noFill/>
          </a:ln>
        </p:spPr>
      </p:pic>
      <p:sp>
        <p:nvSpPr>
          <p:cNvPr id="2" name="Text Box 1"/>
          <p:cNvSpPr txBox="1"/>
          <p:nvPr/>
        </p:nvSpPr>
        <p:spPr>
          <a:xfrm>
            <a:off x="5990590" y="5408930"/>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sp>
        <p:nvSpPr>
          <p:cNvPr id="5" name="Text Box 4"/>
          <p:cNvSpPr txBox="1"/>
          <p:nvPr/>
        </p:nvSpPr>
        <p:spPr>
          <a:xfrm>
            <a:off x="2270760" y="613410"/>
            <a:ext cx="1096200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Thông tin vào ra của hệ thống</a:t>
            </a:r>
            <a:r>
              <a:rPr lang="vi-VN" altLang="en-US" sz="6000">
                <a:latin typeface="Times New Roman" panose="02020603050405020304" charset="0"/>
                <a:cs typeface="Times New Roman" panose="02020603050405020304" charset="0"/>
              </a:rPr>
              <a:t> </a:t>
            </a:r>
          </a:p>
        </p:txBody>
      </p:sp>
      <p:pic>
        <p:nvPicPr>
          <p:cNvPr id="31" name="Picture 9"/>
          <p:cNvPicPr>
            <a:picLocks noChangeAspect="1"/>
          </p:cNvPicPr>
          <p:nvPr/>
        </p:nvPicPr>
        <p:blipFill>
          <a:blip r:embed="rId8"/>
          <a:stretch>
            <a:fillRect/>
          </a:stretch>
        </p:blipFill>
        <p:spPr>
          <a:xfrm>
            <a:off x="2515235" y="1628140"/>
            <a:ext cx="13810615" cy="8169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1974850" y="457835"/>
            <a:ext cx="1155382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use-case của khách du lịch</a:t>
            </a:r>
          </a:p>
        </p:txBody>
      </p:sp>
      <p:pic>
        <p:nvPicPr>
          <p:cNvPr id="24" name="Picture 5"/>
          <p:cNvPicPr>
            <a:picLocks noChangeAspect="1"/>
          </p:cNvPicPr>
          <p:nvPr/>
        </p:nvPicPr>
        <p:blipFill>
          <a:blip r:embed="rId8"/>
          <a:srcRect r="9208"/>
          <a:stretch>
            <a:fillRect/>
          </a:stretch>
        </p:blipFill>
        <p:spPr>
          <a:xfrm>
            <a:off x="2362835" y="1647190"/>
            <a:ext cx="13649325" cy="79165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2626995" y="457835"/>
            <a:ext cx="1133157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use-case của quản trị viên</a:t>
            </a:r>
          </a:p>
        </p:txBody>
      </p:sp>
      <p:pic>
        <p:nvPicPr>
          <p:cNvPr id="30" name="Picture 8"/>
          <p:cNvPicPr>
            <a:picLocks noChangeAspect="1"/>
          </p:cNvPicPr>
          <p:nvPr/>
        </p:nvPicPr>
        <p:blipFill>
          <a:blip r:embed="rId8"/>
          <a:stretch>
            <a:fillRect/>
          </a:stretch>
        </p:blipFill>
        <p:spPr>
          <a:xfrm>
            <a:off x="2823210" y="1600835"/>
            <a:ext cx="13397865" cy="80302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2626995" y="457835"/>
            <a:ext cx="11410950"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Mô tả các tác nhân trong hệ thống</a:t>
            </a:r>
          </a:p>
        </p:txBody>
      </p:sp>
      <p:pic>
        <p:nvPicPr>
          <p:cNvPr id="3" name="Picture 2"/>
          <p:cNvPicPr>
            <a:picLocks noChangeAspect="1"/>
          </p:cNvPicPr>
          <p:nvPr/>
        </p:nvPicPr>
        <p:blipFill>
          <a:blip r:embed="rId8"/>
          <a:stretch>
            <a:fillRect/>
          </a:stretch>
        </p:blipFill>
        <p:spPr>
          <a:xfrm>
            <a:off x="2621915" y="1544320"/>
            <a:ext cx="13263245" cy="7926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đăng ký tài khoản</a:t>
            </a:r>
          </a:p>
        </p:txBody>
      </p:sp>
      <p:pic>
        <p:nvPicPr>
          <p:cNvPr id="35" name="Picture 1"/>
          <p:cNvPicPr>
            <a:picLocks noChangeAspect="1"/>
          </p:cNvPicPr>
          <p:nvPr/>
        </p:nvPicPr>
        <p:blipFill>
          <a:blip r:embed="rId8"/>
          <a:stretch>
            <a:fillRect/>
          </a:stretch>
        </p:blipFill>
        <p:spPr>
          <a:xfrm>
            <a:off x="3582670" y="1642745"/>
            <a:ext cx="11076305" cy="81540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đăng nhập</a:t>
            </a:r>
          </a:p>
        </p:txBody>
      </p:sp>
      <p:pic>
        <p:nvPicPr>
          <p:cNvPr id="19" name="Picture 2"/>
          <p:cNvPicPr>
            <a:picLocks noChangeAspect="1"/>
          </p:cNvPicPr>
          <p:nvPr/>
        </p:nvPicPr>
        <p:blipFill>
          <a:blip r:embed="rId8"/>
          <a:stretch>
            <a:fillRect/>
          </a:stretch>
        </p:blipFill>
        <p:spPr>
          <a:xfrm>
            <a:off x="4050665" y="1791970"/>
            <a:ext cx="9753600" cy="76695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tạo bài chia sẻ</a:t>
            </a:r>
          </a:p>
        </p:txBody>
      </p:sp>
      <p:pic>
        <p:nvPicPr>
          <p:cNvPr id="3" name="Picture 7"/>
          <p:cNvPicPr>
            <a:picLocks noChangeAspect="1"/>
          </p:cNvPicPr>
          <p:nvPr/>
        </p:nvPicPr>
        <p:blipFill>
          <a:blip r:embed="rId8"/>
          <a:stretch>
            <a:fillRect/>
          </a:stretch>
        </p:blipFill>
        <p:spPr>
          <a:xfrm>
            <a:off x="4041775" y="1667510"/>
            <a:ext cx="10443210" cy="81133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1842770" y="457835"/>
            <a:ext cx="1376743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tương tác với nội dung</a:t>
            </a:r>
          </a:p>
        </p:txBody>
      </p:sp>
      <p:pic>
        <p:nvPicPr>
          <p:cNvPr id="4" name="Picture 6"/>
          <p:cNvPicPr>
            <a:picLocks noChangeAspect="1"/>
          </p:cNvPicPr>
          <p:nvPr/>
        </p:nvPicPr>
        <p:blipFill>
          <a:blip r:embed="rId8"/>
          <a:stretch>
            <a:fillRect/>
          </a:stretch>
        </p:blipFill>
        <p:spPr>
          <a:xfrm>
            <a:off x="3813175" y="1523365"/>
            <a:ext cx="10668635" cy="8175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34" name="Google Shape;134;p12"/>
          <p:cNvSpPr/>
          <p:nvPr/>
        </p:nvSpPr>
        <p:spPr>
          <a:xfrm rot="-6824096">
            <a:off x="11449037" y="-470851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txBox="1"/>
          <p:nvPr/>
        </p:nvSpPr>
        <p:spPr>
          <a:xfrm>
            <a:off x="9563735" y="7527925"/>
            <a:ext cx="4043680" cy="738505"/>
          </a:xfrm>
          <a:prstGeom prst="rect">
            <a:avLst/>
          </a:prstGeom>
          <a:noFill/>
          <a:ln>
            <a:noFill/>
          </a:ln>
        </p:spPr>
        <p:txBody>
          <a:bodyPr spcFirstLastPara="1" wrap="square" lIns="0" tIns="0" rIns="0" bIns="0" anchor="t" anchorCtr="0">
            <a:spAutoFit/>
            <a:scene3d>
              <a:camera prst="orthographicFront"/>
              <a:lightRig rig="threePt" dir="t"/>
            </a:scene3d>
          </a:bodyPr>
          <a:lstStyle/>
          <a:p>
            <a:pPr marL="0" marR="0" lvl="0" indent="0" algn="l" rtl="0">
              <a:lnSpc>
                <a:spcPct val="120000"/>
              </a:lnSpc>
              <a:spcBef>
                <a:spcPts val="0"/>
              </a:spcBef>
              <a:spcAft>
                <a:spcPts val="0"/>
              </a:spcAft>
              <a:buNone/>
            </a:pPr>
            <a:r>
              <a:rPr lang="vi-VN" altLang="en-US" sz="4000" b="1" i="0" u="none" strike="noStrike" cap="none">
                <a:solidFill>
                  <a:schemeClr val="tx1"/>
                </a:solidFill>
                <a:effectLst>
                  <a:outerShdw blurRad="38100" dist="19050" dir="2700000" algn="tl" rotWithShape="0">
                    <a:schemeClr val="dk1">
                      <a:alpha val="40000"/>
                    </a:schemeClr>
                  </a:outerShdw>
                </a:effectLst>
                <a:latin typeface="Times New Roman" panose="02020603050405020304" charset="0"/>
                <a:ea typeface="Archivo Black" panose="020B0A03020202020B04"/>
                <a:cs typeface="Times New Roman" panose="02020603050405020304" charset="0"/>
                <a:sym typeface="Archivo Black" panose="020B0A03020202020B04"/>
              </a:rPr>
              <a:t>Giới thiệu đề tài</a:t>
            </a:r>
          </a:p>
        </p:txBody>
      </p:sp>
      <p:sp>
        <p:nvSpPr>
          <p:cNvPr id="141" name="Google Shape;141;p12"/>
          <p:cNvSpPr txBox="1"/>
          <p:nvPr/>
        </p:nvSpPr>
        <p:spPr>
          <a:xfrm>
            <a:off x="7351664" y="7865750"/>
            <a:ext cx="35175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2" name="Google Shape;142;p12"/>
          <p:cNvSpPr txBox="1"/>
          <p:nvPr/>
        </p:nvSpPr>
        <p:spPr>
          <a:xfrm>
            <a:off x="3310255" y="7527925"/>
            <a:ext cx="425513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môn học</a:t>
            </a:r>
          </a:p>
        </p:txBody>
      </p:sp>
      <p:sp>
        <p:nvSpPr>
          <p:cNvPr id="143" name="Google Shape;143;p12"/>
          <p:cNvSpPr txBox="1"/>
          <p:nvPr/>
        </p:nvSpPr>
        <p:spPr>
          <a:xfrm>
            <a:off x="1028700" y="7865750"/>
            <a:ext cx="34968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5" name="Google Shape;145;p12"/>
          <p:cNvSpPr txBox="1"/>
          <p:nvPr/>
        </p:nvSpPr>
        <p:spPr>
          <a:xfrm>
            <a:off x="13401377" y="7865750"/>
            <a:ext cx="35439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6" name="Google Shape;146;p12"/>
          <p:cNvSpPr txBox="1"/>
          <p:nvPr/>
        </p:nvSpPr>
        <p:spPr>
          <a:xfrm>
            <a:off x="1950720" y="833120"/>
            <a:ext cx="13138785" cy="21539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1: GIỚI THIỆU MÔN HỌC VÀ ĐỀ TÀI</a:t>
            </a: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grpSp>
        <p:nvGrpSpPr>
          <p:cNvPr id="147" name="Google Shape;147;p12"/>
          <p:cNvGrpSpPr/>
          <p:nvPr/>
        </p:nvGrpSpPr>
        <p:grpSpPr>
          <a:xfrm>
            <a:off x="3470910" y="4124975"/>
            <a:ext cx="3553564" cy="3187668"/>
            <a:chOff x="0" y="-38100"/>
            <a:chExt cx="935918" cy="839550"/>
          </a:xfrm>
        </p:grpSpPr>
        <p:sp>
          <p:nvSpPr>
            <p:cNvPr id="148" name="Google Shape;148;p12"/>
            <p:cNvSpPr/>
            <p:nvPr/>
          </p:nvSpPr>
          <p:spPr>
            <a:xfrm>
              <a:off x="0" y="0"/>
              <a:ext cx="935918" cy="801450"/>
            </a:xfrm>
            <a:custGeom>
              <a:avLst/>
              <a:gdLst/>
              <a:ahLst/>
              <a:cxnLst/>
              <a:rect l="l" t="t" r="r" b="b"/>
              <a:pathLst>
                <a:path w="935918" h="801450" extrusionOk="0">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txBox="1"/>
            <p:nvPr/>
          </p:nvSpPr>
          <p:spPr>
            <a:xfrm>
              <a:off x="0" y="-38100"/>
              <a:ext cx="935918" cy="83955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50" name="Google Shape;150;p12"/>
          <p:cNvGrpSpPr/>
          <p:nvPr/>
        </p:nvGrpSpPr>
        <p:grpSpPr>
          <a:xfrm>
            <a:off x="7717957" y="4316626"/>
            <a:ext cx="5399510" cy="4299671"/>
            <a:chOff x="-486175" y="0"/>
            <a:chExt cx="1422093" cy="1132423"/>
          </a:xfrm>
        </p:grpSpPr>
        <p:sp>
          <p:nvSpPr>
            <p:cNvPr id="151" name="Google Shape;151;p12"/>
            <p:cNvSpPr/>
            <p:nvPr/>
          </p:nvSpPr>
          <p:spPr>
            <a:xfrm>
              <a:off x="0" y="0"/>
              <a:ext cx="935918" cy="801450"/>
            </a:xfrm>
            <a:custGeom>
              <a:avLst/>
              <a:gdLst/>
              <a:ahLst/>
              <a:cxnLst/>
              <a:rect l="l" t="t" r="r" b="b"/>
              <a:pathLst>
                <a:path w="935918" h="801450" extrusionOk="0">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txBox="1"/>
            <p:nvPr/>
          </p:nvSpPr>
          <p:spPr>
            <a:xfrm>
              <a:off x="-486175" y="292873"/>
              <a:ext cx="935918" cy="83955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56" name="Google Shape;156;p12"/>
          <p:cNvSpPr txBox="1"/>
          <p:nvPr/>
        </p:nvSpPr>
        <p:spPr>
          <a:xfrm>
            <a:off x="3660792" y="5461892"/>
            <a:ext cx="3173800" cy="13398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01.</a:t>
            </a:r>
          </a:p>
        </p:txBody>
      </p:sp>
      <p:sp>
        <p:nvSpPr>
          <p:cNvPr id="157" name="Google Shape;157;p12"/>
          <p:cNvSpPr txBox="1"/>
          <p:nvPr/>
        </p:nvSpPr>
        <p:spPr>
          <a:xfrm>
            <a:off x="9412791" y="5461755"/>
            <a:ext cx="3173800" cy="13398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02.</a:t>
            </a:r>
          </a:p>
        </p:txBody>
      </p:sp>
      <p:sp>
        <p:nvSpPr>
          <p:cNvPr id="159" name="Google Shape;159;p12"/>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2"/>
          <p:cNvPicPr preferRelativeResize="0"/>
          <p:nvPr/>
        </p:nvPicPr>
        <p:blipFill>
          <a:blip r:embed="rId4"/>
          <a:stretch>
            <a:fillRect/>
          </a:stretch>
        </p:blipFill>
        <p:spPr>
          <a:xfrm>
            <a:off x="15835453" y="1784675"/>
            <a:ext cx="1460875" cy="63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quản lý nội dung</a:t>
            </a:r>
          </a:p>
        </p:txBody>
      </p:sp>
      <p:pic>
        <p:nvPicPr>
          <p:cNvPr id="7" name="Picture 5"/>
          <p:cNvPicPr>
            <a:picLocks noChangeAspect="1"/>
          </p:cNvPicPr>
          <p:nvPr/>
        </p:nvPicPr>
        <p:blipFill>
          <a:blip r:embed="rId8"/>
          <a:stretch>
            <a:fillRect/>
          </a:stretch>
        </p:blipFill>
        <p:spPr>
          <a:xfrm>
            <a:off x="3649345" y="1470025"/>
            <a:ext cx="10339070" cy="83432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thống kê</a:t>
            </a:r>
          </a:p>
        </p:txBody>
      </p:sp>
      <p:pic>
        <p:nvPicPr>
          <p:cNvPr id="21" name="Picture 4"/>
          <p:cNvPicPr>
            <a:picLocks noChangeAspect="1"/>
          </p:cNvPicPr>
          <p:nvPr/>
        </p:nvPicPr>
        <p:blipFill>
          <a:blip r:embed="rId8"/>
          <a:stretch>
            <a:fillRect/>
          </a:stretch>
        </p:blipFill>
        <p:spPr>
          <a:xfrm>
            <a:off x="3474085" y="1472565"/>
            <a:ext cx="10718165" cy="83972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ký tài khoản</a:t>
            </a:r>
          </a:p>
        </p:txBody>
      </p:sp>
      <p:pic>
        <p:nvPicPr>
          <p:cNvPr id="3" name="Picture 10"/>
          <p:cNvPicPr>
            <a:picLocks noChangeAspect="1"/>
          </p:cNvPicPr>
          <p:nvPr/>
        </p:nvPicPr>
        <p:blipFill>
          <a:blip r:embed="rId8"/>
          <a:stretch>
            <a:fillRect/>
          </a:stretch>
        </p:blipFill>
        <p:spPr>
          <a:xfrm>
            <a:off x="3647440" y="1619885"/>
            <a:ext cx="10673715" cy="77933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nhập</a:t>
            </a:r>
          </a:p>
        </p:txBody>
      </p:sp>
      <p:pic>
        <p:nvPicPr>
          <p:cNvPr id="4" name="Picture 11"/>
          <p:cNvPicPr>
            <a:picLocks noChangeAspect="1"/>
          </p:cNvPicPr>
          <p:nvPr/>
        </p:nvPicPr>
        <p:blipFill>
          <a:blip r:embed="rId8"/>
          <a:stretch>
            <a:fillRect/>
          </a:stretch>
        </p:blipFill>
        <p:spPr>
          <a:xfrm>
            <a:off x="2924175" y="1651635"/>
            <a:ext cx="12007215" cy="77031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bài viết mới</a:t>
            </a:r>
          </a:p>
        </p:txBody>
      </p:sp>
      <p:pic>
        <p:nvPicPr>
          <p:cNvPr id="34" name="Picture 12"/>
          <p:cNvPicPr>
            <a:picLocks noChangeAspect="1"/>
          </p:cNvPicPr>
          <p:nvPr/>
        </p:nvPicPr>
        <p:blipFill>
          <a:blip r:embed="rId8"/>
          <a:stretch>
            <a:fillRect/>
          </a:stretch>
        </p:blipFill>
        <p:spPr>
          <a:xfrm>
            <a:off x="3176905" y="1645285"/>
            <a:ext cx="11111865" cy="79489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tìm kiếm bài viết</a:t>
            </a:r>
          </a:p>
        </p:txBody>
      </p:sp>
      <p:pic>
        <p:nvPicPr>
          <p:cNvPr id="35" name="Picture 13"/>
          <p:cNvPicPr>
            <a:picLocks noChangeAspect="1"/>
          </p:cNvPicPr>
          <p:nvPr/>
        </p:nvPicPr>
        <p:blipFill>
          <a:blip r:embed="rId8"/>
          <a:stretch>
            <a:fillRect/>
          </a:stretch>
        </p:blipFill>
        <p:spPr>
          <a:xfrm>
            <a:off x="2244725" y="1615440"/>
            <a:ext cx="12548870" cy="7897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93802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a:t>
            </a:r>
            <a:r>
              <a:rPr lang="en-US" altLang="en-GB" sz="6000" b="1">
                <a:latin typeface="Times New Roman" panose="02020603050405020304" charset="0"/>
                <a:cs typeface="Times New Roman" panose="02020603050405020304" charset="0"/>
              </a:rPr>
              <a:t>b</a:t>
            </a:r>
            <a:r>
              <a:rPr lang="en-US" altLang="en-US" sz="6000" b="1">
                <a:latin typeface="Times New Roman" panose="02020603050405020304" charset="0"/>
                <a:cs typeface="Times New Roman" panose="02020603050405020304" charset="0"/>
              </a:rPr>
              <a:t>ì</a:t>
            </a:r>
            <a:r>
              <a:rPr lang="en-US" altLang="en-GB" sz="6000" b="1">
                <a:latin typeface="Times New Roman" panose="02020603050405020304" charset="0"/>
                <a:cs typeface="Times New Roman" panose="02020603050405020304" charset="0"/>
              </a:rPr>
              <a:t>nh luận bài viết (T</a:t>
            </a:r>
            <a:r>
              <a:rPr lang="en-US" altLang="en-US" sz="6000" b="1">
                <a:latin typeface="Times New Roman" panose="02020603050405020304" charset="0"/>
                <a:cs typeface="Times New Roman" panose="02020603050405020304" charset="0"/>
              </a:rPr>
              <a:t>ươ</a:t>
            </a:r>
            <a:r>
              <a:rPr lang="en-US" altLang="en-GB" sz="6000" b="1">
                <a:latin typeface="Times New Roman" panose="02020603050405020304" charset="0"/>
                <a:cs typeface="Times New Roman" panose="02020603050405020304" charset="0"/>
              </a:rPr>
              <a:t>ng t</a:t>
            </a:r>
            <a:r>
              <a:rPr lang="en-US" altLang="en-US" sz="6000" b="1">
                <a:latin typeface="Times New Roman" panose="02020603050405020304" charset="0"/>
                <a:cs typeface="Times New Roman" panose="02020603050405020304" charset="0"/>
              </a:rPr>
              <a:t>á</a:t>
            </a:r>
            <a:r>
              <a:rPr lang="en-US" altLang="en-GB" sz="6000" b="1">
                <a:latin typeface="Times New Roman" panose="02020603050405020304" charset="0"/>
                <a:cs typeface="Times New Roman" panose="02020603050405020304" charset="0"/>
              </a:rPr>
              <a:t>c)</a:t>
            </a:r>
          </a:p>
        </p:txBody>
      </p:sp>
      <p:pic>
        <p:nvPicPr>
          <p:cNvPr id="3" name="Picture 14"/>
          <p:cNvPicPr>
            <a:picLocks noChangeAspect="1"/>
          </p:cNvPicPr>
          <p:nvPr/>
        </p:nvPicPr>
        <p:blipFill>
          <a:blip r:embed="rId8"/>
          <a:stretch>
            <a:fillRect/>
          </a:stretch>
        </p:blipFill>
        <p:spPr>
          <a:xfrm>
            <a:off x="2286635" y="2605405"/>
            <a:ext cx="13282295" cy="6837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a:t>
            </a:r>
            <a:r>
              <a:rPr lang="en-US" altLang="en-GB" sz="6000" b="1">
                <a:latin typeface="Times New Roman" panose="02020603050405020304" charset="0"/>
                <a:cs typeface="Times New Roman" panose="02020603050405020304" charset="0"/>
              </a:rPr>
              <a:t>kh</a:t>
            </a:r>
            <a:r>
              <a:rPr lang="en-US" altLang="en-US" sz="6000" b="1">
                <a:latin typeface="Times New Roman" panose="02020603050405020304" charset="0"/>
                <a:cs typeface="Times New Roman" panose="02020603050405020304" charset="0"/>
              </a:rPr>
              <a:t>ó</a:t>
            </a:r>
            <a:r>
              <a:rPr lang="en-US" altLang="en-GB" sz="6000" b="1">
                <a:latin typeface="Times New Roman" panose="02020603050405020304" charset="0"/>
                <a:cs typeface="Times New Roman" panose="02020603050405020304" charset="0"/>
              </a:rPr>
              <a:t>a/x</a:t>
            </a:r>
            <a:r>
              <a:rPr lang="en-US" altLang="en-US" sz="6000" b="1">
                <a:latin typeface="Times New Roman" panose="02020603050405020304" charset="0"/>
                <a:cs typeface="Times New Roman" panose="02020603050405020304" charset="0"/>
              </a:rPr>
              <a:t>ó</a:t>
            </a:r>
            <a:r>
              <a:rPr lang="en-US" altLang="en-GB" sz="6000" b="1">
                <a:latin typeface="Times New Roman" panose="02020603050405020304" charset="0"/>
                <a:cs typeface="Times New Roman" panose="02020603050405020304" charset="0"/>
              </a:rPr>
              <a:t>a tài khoản</a:t>
            </a:r>
          </a:p>
        </p:txBody>
      </p:sp>
      <p:pic>
        <p:nvPicPr>
          <p:cNvPr id="3" name="Picture 3"/>
          <p:cNvPicPr>
            <a:picLocks noChangeAspect="1"/>
          </p:cNvPicPr>
          <p:nvPr/>
        </p:nvPicPr>
        <p:blipFill>
          <a:blip r:embed="rId8"/>
          <a:stretch>
            <a:fillRect/>
          </a:stretch>
        </p:blipFill>
        <p:spPr>
          <a:xfrm>
            <a:off x="2078355" y="1472565"/>
            <a:ext cx="13933805" cy="78619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85515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thống kê</a:t>
            </a:r>
          </a:p>
        </p:txBody>
      </p:sp>
      <p:pic>
        <p:nvPicPr>
          <p:cNvPr id="4" name="Picture 15"/>
          <p:cNvPicPr>
            <a:picLocks noChangeAspect="1"/>
          </p:cNvPicPr>
          <p:nvPr/>
        </p:nvPicPr>
        <p:blipFill>
          <a:blip r:embed="rId8"/>
          <a:stretch>
            <a:fillRect/>
          </a:stretch>
        </p:blipFill>
        <p:spPr>
          <a:xfrm>
            <a:off x="2468880" y="1472565"/>
            <a:ext cx="13350240" cy="80765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sp>
        <p:nvSpPr>
          <p:cNvPr id="2" name="Text Box 1"/>
          <p:cNvSpPr txBox="1"/>
          <p:nvPr/>
        </p:nvSpPr>
        <p:spPr>
          <a:xfrm>
            <a:off x="1842770" y="396240"/>
            <a:ext cx="14846935" cy="1168400"/>
          </a:xfrm>
          <a:prstGeom prst="rect">
            <a:avLst/>
          </a:prstGeom>
          <a:noFill/>
        </p:spPr>
        <p:txBody>
          <a:bodyPr wrap="square" rtlCol="0">
            <a:spAutoFit/>
          </a:bodyPr>
          <a:lstStyle/>
          <a:p>
            <a:r>
              <a:rPr lang="vi-VN" altLang="en-US" sz="7000" b="1">
                <a:latin typeface="Times New Roman" panose="02020603050405020304" charset="0"/>
                <a:cs typeface="Times New Roman" panose="02020603050405020304" charset="0"/>
              </a:rPr>
              <a:t>CHƯƠNG 4: THIẾT KẾ HỆ THỐNG </a:t>
            </a:r>
          </a:p>
        </p:txBody>
      </p:sp>
      <p:sp>
        <p:nvSpPr>
          <p:cNvPr id="6" name="Text Box 5"/>
          <p:cNvSpPr txBox="1"/>
          <p:nvPr/>
        </p:nvSpPr>
        <p:spPr>
          <a:xfrm>
            <a:off x="2055495" y="1579245"/>
            <a:ext cx="6096000" cy="860425"/>
          </a:xfrm>
          <a:prstGeom prst="rect">
            <a:avLst/>
          </a:prstGeom>
          <a:noFill/>
        </p:spPr>
        <p:txBody>
          <a:bodyPr wrap="square" rtlCol="0">
            <a:spAutoFit/>
          </a:bodyPr>
          <a:lstStyle/>
          <a:p>
            <a:r>
              <a:rPr lang="en-US" altLang="en-US" sz="5000" b="1">
                <a:latin typeface="Times New Roman" panose="02020603050405020304" charset="0"/>
                <a:cs typeface="Times New Roman" panose="02020603050405020304" charset="0"/>
              </a:rPr>
              <a:t>Thiết kế cơ sở dữ liệu</a:t>
            </a:r>
          </a:p>
        </p:txBody>
      </p:sp>
      <p:pic>
        <p:nvPicPr>
          <p:cNvPr id="8" name="Picture 7"/>
          <p:cNvPicPr>
            <a:picLocks noChangeAspect="1"/>
          </p:cNvPicPr>
          <p:nvPr/>
        </p:nvPicPr>
        <p:blipFill>
          <a:blip r:embed="rId8"/>
          <a:stretch>
            <a:fillRect/>
          </a:stretch>
        </p:blipFill>
        <p:spPr>
          <a:xfrm>
            <a:off x="2886075" y="2439670"/>
            <a:ext cx="12742545" cy="70402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3"/>
          <p:cNvPicPr preferRelativeResize="0"/>
          <p:nvPr/>
        </p:nvPicPr>
        <p:blipFill>
          <a:blip r:embed="rId3"/>
          <a:stretch>
            <a:fillRect/>
          </a:stretch>
        </p:blipFill>
        <p:spPr>
          <a:xfrm>
            <a:off x="371549" y="1134239"/>
            <a:ext cx="8400899" cy="8670251"/>
          </a:xfrm>
          <a:prstGeom prst="rect">
            <a:avLst/>
          </a:prstGeom>
          <a:noFill/>
          <a:ln>
            <a:noFill/>
          </a:ln>
        </p:spPr>
      </p:pic>
      <p:sp>
        <p:nvSpPr>
          <p:cNvPr id="166" name="Google Shape;166;p1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167" name="Google Shape;167;p13"/>
          <p:cNvSpPr txBox="1"/>
          <p:nvPr/>
        </p:nvSpPr>
        <p:spPr>
          <a:xfrm>
            <a:off x="8772525" y="1281430"/>
            <a:ext cx="8872855" cy="8402320"/>
          </a:xfrm>
          <a:prstGeom prst="rect">
            <a:avLst/>
          </a:prstGeom>
          <a:noFill/>
          <a:ln>
            <a:noFill/>
          </a:ln>
        </p:spPr>
        <p:txBody>
          <a:bodyPr spcFirstLastPara="1" wrap="square" lIns="0" tIns="0" rIns="0" bIns="0" anchor="t" anchorCtr="0">
            <a:spAutoFit/>
          </a:bodyPr>
          <a:lstStyle/>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Môn Công nghệ phần mềm cung cấp kiến thức nền tảng về quy trình và phương pháp phát triển phần mềm hiện đại.</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Sinh viên học về vòng đời phát triển phần mềm: xác định yêu cầu → phân tích → thiết kế → cài đặt → kiểm thử → triển khai → bảo trì.</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Giới thiệu các mô hình phát triển phần mềm: Waterfall, V-Model, Spiral, Agile/Scrum.</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Trang bị kiến thức về thiết kế phần mềm, quản lý dự án, lập trình, kiểm thử và đảm bảo chất lượng.</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Rèn luyện các kỹ năng mềm quan trọng: làm việc nhóm, quản lý thời gian, giao tiếp, giải quyết vấn đề.</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Mục tiêu giúp sinh viên phát triển năng lực trở thành kỹ sư phần mềm chuyên nghiệp.</a:t>
            </a:r>
          </a:p>
        </p:txBody>
      </p:sp>
      <p:sp>
        <p:nvSpPr>
          <p:cNvPr id="168" name="Google Shape;168;p13"/>
          <p:cNvSpPr/>
          <p:nvPr/>
        </p:nvSpPr>
        <p:spPr>
          <a:xfrm rot="-388816">
            <a:off x="14066576" y="7884880"/>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txBox="1"/>
          <p:nvPr/>
        </p:nvSpPr>
        <p:spPr>
          <a:xfrm>
            <a:off x="9245600" y="347345"/>
            <a:ext cx="8115300" cy="93408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môn học</a:t>
            </a:r>
          </a:p>
        </p:txBody>
      </p:sp>
      <p:pic>
        <p:nvPicPr>
          <p:cNvPr id="175" name="Google Shape;175;p13"/>
          <p:cNvPicPr preferRelativeResize="0"/>
          <p:nvPr/>
        </p:nvPicPr>
        <p:blipFill>
          <a:blip r:embed="rId5"/>
          <a:stretch>
            <a:fillRect/>
          </a:stretch>
        </p:blipFill>
        <p:spPr>
          <a:xfrm>
            <a:off x="13490828" y="9411750"/>
            <a:ext cx="1460875" cy="635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pic>
        <p:nvPicPr>
          <p:cNvPr id="2" name="Picture 1"/>
          <p:cNvPicPr>
            <a:picLocks noChangeAspect="1"/>
          </p:cNvPicPr>
          <p:nvPr/>
        </p:nvPicPr>
        <p:blipFill>
          <a:blip r:embed="rId8"/>
          <a:stretch>
            <a:fillRect/>
          </a:stretch>
        </p:blipFill>
        <p:spPr>
          <a:xfrm>
            <a:off x="2603238" y="896606"/>
            <a:ext cx="13331866" cy="77300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8"/>
          <a:stretch>
            <a:fillRect/>
          </a:stretch>
        </p:blipFill>
        <p:spPr>
          <a:xfrm>
            <a:off x="1513489" y="961101"/>
            <a:ext cx="15261021" cy="826926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pic>
        <p:nvPicPr>
          <p:cNvPr id="2" name="Picture 1"/>
          <p:cNvPicPr>
            <a:picLocks noChangeAspect="1"/>
          </p:cNvPicPr>
          <p:nvPr/>
        </p:nvPicPr>
        <p:blipFill>
          <a:blip r:embed="rId8"/>
          <a:stretch>
            <a:fillRect/>
          </a:stretch>
        </p:blipFill>
        <p:spPr>
          <a:xfrm>
            <a:off x="2687367" y="443185"/>
            <a:ext cx="12820818" cy="4627369"/>
          </a:xfrm>
          <a:prstGeom prst="rect">
            <a:avLst/>
          </a:prstGeom>
        </p:spPr>
      </p:pic>
      <p:pic>
        <p:nvPicPr>
          <p:cNvPr id="4" name="Picture 5">
            <a:extLst>
              <a:ext uri="{FF2B5EF4-FFF2-40B4-BE49-F238E27FC236}">
                <a16:creationId xmlns:a16="http://schemas.microsoft.com/office/drawing/2014/main" id="{EB15B821-80C8-686A-4741-EC2BEF4E2401}"/>
              </a:ext>
            </a:extLst>
          </p:cNvPr>
          <p:cNvPicPr>
            <a:picLocks noChangeAspect="1"/>
          </p:cNvPicPr>
          <p:nvPr/>
        </p:nvPicPr>
        <p:blipFill>
          <a:blip r:embed="rId9"/>
          <a:stretch>
            <a:fillRect/>
          </a:stretch>
        </p:blipFill>
        <p:spPr>
          <a:xfrm>
            <a:off x="2599204" y="5027325"/>
            <a:ext cx="12820817" cy="47199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2" name="Picture 1"/>
          <p:cNvPicPr>
            <a:picLocks noChangeAspect="1"/>
          </p:cNvPicPr>
          <p:nvPr/>
        </p:nvPicPr>
        <p:blipFill>
          <a:blip r:embed="rId8"/>
          <a:stretch>
            <a:fillRect/>
          </a:stretch>
        </p:blipFill>
        <p:spPr>
          <a:xfrm>
            <a:off x="1353822" y="1318375"/>
            <a:ext cx="16125838" cy="71993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6" name="Picture 5"/>
          <p:cNvPicPr>
            <a:picLocks noChangeAspect="1"/>
          </p:cNvPicPr>
          <p:nvPr/>
        </p:nvPicPr>
        <p:blipFill>
          <a:blip r:embed="rId8"/>
          <a:stretch>
            <a:fillRect/>
          </a:stretch>
        </p:blipFill>
        <p:spPr>
          <a:xfrm>
            <a:off x="1703340" y="1181814"/>
            <a:ext cx="15150662" cy="763534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7" name="Picture 6"/>
          <p:cNvPicPr>
            <a:picLocks noChangeAspect="1"/>
          </p:cNvPicPr>
          <p:nvPr/>
        </p:nvPicPr>
        <p:blipFill>
          <a:blip r:embed="rId8"/>
          <a:stretch>
            <a:fillRect/>
          </a:stretch>
        </p:blipFill>
        <p:spPr>
          <a:xfrm>
            <a:off x="984419" y="1546619"/>
            <a:ext cx="15838170" cy="71700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8" name="Picture 7"/>
          <p:cNvPicPr>
            <a:picLocks noChangeAspect="1"/>
          </p:cNvPicPr>
          <p:nvPr/>
        </p:nvPicPr>
        <p:blipFill>
          <a:blip r:embed="rId8"/>
          <a:stretch>
            <a:fillRect/>
          </a:stretch>
        </p:blipFill>
        <p:spPr>
          <a:xfrm>
            <a:off x="1363146" y="1350751"/>
            <a:ext cx="15838170" cy="69448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5" name="Picture 4"/>
          <p:cNvPicPr>
            <a:picLocks noChangeAspect="1"/>
          </p:cNvPicPr>
          <p:nvPr/>
        </p:nvPicPr>
        <p:blipFill>
          <a:blip r:embed="rId8"/>
          <a:stretch>
            <a:fillRect/>
          </a:stretch>
        </p:blipFill>
        <p:spPr>
          <a:xfrm>
            <a:off x="811985" y="1256225"/>
            <a:ext cx="16547117" cy="711658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6" name="Picture 5"/>
          <p:cNvPicPr>
            <a:picLocks noChangeAspect="1"/>
          </p:cNvPicPr>
          <p:nvPr/>
        </p:nvPicPr>
        <p:blipFill>
          <a:blip r:embed="rId8"/>
          <a:stretch>
            <a:fillRect/>
          </a:stretch>
        </p:blipFill>
        <p:spPr>
          <a:xfrm>
            <a:off x="2786264" y="692122"/>
            <a:ext cx="12543291" cy="88239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2" name="Picture 1"/>
          <p:cNvPicPr>
            <a:picLocks noChangeAspect="1"/>
          </p:cNvPicPr>
          <p:nvPr/>
        </p:nvPicPr>
        <p:blipFill>
          <a:blip r:embed="rId8"/>
          <a:stretch>
            <a:fillRect/>
          </a:stretch>
        </p:blipFill>
        <p:spPr>
          <a:xfrm>
            <a:off x="1703340" y="825354"/>
            <a:ext cx="14134830" cy="81774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4"/>
          <p:cNvPicPr preferRelativeResize="0"/>
          <p:nvPr/>
        </p:nvPicPr>
        <p:blipFill>
          <a:blip r:embed="rId7"/>
          <a:stretch>
            <a:fillRect/>
          </a:stretch>
        </p:blipFill>
        <p:spPr>
          <a:xfrm>
            <a:off x="14572620" y="6270978"/>
            <a:ext cx="3677700" cy="3683547"/>
          </a:xfrm>
          <a:prstGeom prst="rect">
            <a:avLst/>
          </a:prstGeom>
          <a:noFill/>
          <a:ln>
            <a:noFill/>
          </a:ln>
        </p:spPr>
      </p:pic>
      <p:sp>
        <p:nvSpPr>
          <p:cNvPr id="181" name="Google Shape;181;p1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8"/>
            <a:stretch>
              <a:fillRect/>
            </a:stretch>
          </a:blipFill>
          <a:ln>
            <a:noFill/>
          </a:ln>
        </p:spPr>
        <p:txBody>
          <a:bodyPr/>
          <a:lstStyle/>
          <a:p>
            <a:endParaRPr lang="vi-VN"/>
          </a:p>
        </p:txBody>
      </p:sp>
      <p:sp>
        <p:nvSpPr>
          <p:cNvPr id="182" name="Google Shape;182;p14"/>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4"/>
          <p:cNvGrpSpPr/>
          <p:nvPr/>
        </p:nvGrpSpPr>
        <p:grpSpPr>
          <a:xfrm>
            <a:off x="1057275" y="2629487"/>
            <a:ext cx="2403739" cy="2037843"/>
            <a:chOff x="0" y="-38100"/>
            <a:chExt cx="633084" cy="536716"/>
          </a:xfrm>
        </p:grpSpPr>
        <p:sp>
          <p:nvSpPr>
            <p:cNvPr id="185" name="Google Shape;185;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0" name="Google Shape;190;p14"/>
          <p:cNvGrpSpPr/>
          <p:nvPr/>
        </p:nvGrpSpPr>
        <p:grpSpPr>
          <a:xfrm>
            <a:off x="1085215" y="6720634"/>
            <a:ext cx="2403739" cy="2037843"/>
            <a:chOff x="0" y="-38100"/>
            <a:chExt cx="633084" cy="536716"/>
          </a:xfrm>
        </p:grpSpPr>
        <p:sp>
          <p:nvSpPr>
            <p:cNvPr id="191" name="Google Shape;191;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93" name="Google Shape;193;p14"/>
          <p:cNvSpPr/>
          <p:nvPr/>
        </p:nvSpPr>
        <p:spPr>
          <a:xfrm>
            <a:off x="1771820" y="3079444"/>
            <a:ext cx="974650" cy="1282434"/>
          </a:xfrm>
          <a:custGeom>
            <a:avLst/>
            <a:gdLst/>
            <a:ahLst/>
            <a:cxnLst/>
            <a:rect l="l" t="t" r="r" b="b"/>
            <a:pathLst>
              <a:path w="974650" h="1282434" extrusionOk="0">
                <a:moveTo>
                  <a:pt x="0" y="0"/>
                </a:moveTo>
                <a:lnTo>
                  <a:pt x="974650" y="0"/>
                </a:lnTo>
                <a:lnTo>
                  <a:pt x="974650" y="1282434"/>
                </a:lnTo>
                <a:lnTo>
                  <a:pt x="0" y="1282434"/>
                </a:lnTo>
                <a:lnTo>
                  <a:pt x="0" y="0"/>
                </a:lnTo>
                <a:close/>
              </a:path>
            </a:pathLst>
          </a:custGeom>
          <a:blipFill rotWithShape="1">
            <a:blip r:embed="rId9"/>
            <a:stretch>
              <a:fillRect/>
            </a:stretch>
          </a:blipFill>
          <a:ln>
            <a:noFill/>
          </a:ln>
        </p:spPr>
        <p:txBody>
          <a:bodyPr/>
          <a:lstStyle/>
          <a:p>
            <a:endParaRPr lang="vi-VN"/>
          </a:p>
        </p:txBody>
      </p:sp>
      <p:sp>
        <p:nvSpPr>
          <p:cNvPr id="199" name="Google Shape;199;p14"/>
          <p:cNvSpPr txBox="1"/>
          <p:nvPr/>
        </p:nvSpPr>
        <p:spPr>
          <a:xfrm>
            <a:off x="1551940" y="760730"/>
            <a:ext cx="6118225" cy="1076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đề tài</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200" name="Google Shape;200;p14"/>
          <p:cNvSpPr txBox="1"/>
          <p:nvPr>
            <p:custDataLst>
              <p:tags r:id="rId1"/>
            </p:custDataLst>
          </p:nvPr>
        </p:nvSpPr>
        <p:spPr>
          <a:xfrm>
            <a:off x="3957320" y="1986280"/>
            <a:ext cx="421576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Lý do chọn đề tài</a:t>
            </a:r>
          </a:p>
        </p:txBody>
      </p:sp>
      <p:sp>
        <p:nvSpPr>
          <p:cNvPr id="201" name="Google Shape;201;p14"/>
          <p:cNvSpPr txBox="1"/>
          <p:nvPr>
            <p:custDataLst>
              <p:tags r:id="rId2"/>
            </p:custDataLst>
          </p:nvPr>
        </p:nvSpPr>
        <p:spPr>
          <a:xfrm>
            <a:off x="3957320" y="6032500"/>
            <a:ext cx="486600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Mục tiêu của đề tài</a:t>
            </a:r>
          </a:p>
        </p:txBody>
      </p:sp>
      <p:sp>
        <p:nvSpPr>
          <p:cNvPr id="202" name="Google Shape;202;p14"/>
          <p:cNvSpPr txBox="1"/>
          <p:nvPr>
            <p:custDataLst>
              <p:tags r:id="rId3"/>
            </p:custDataLst>
          </p:nvPr>
        </p:nvSpPr>
        <p:spPr>
          <a:xfrm>
            <a:off x="3961130" y="2844800"/>
            <a:ext cx="11418570" cy="3122930"/>
          </a:xfrm>
          <a:prstGeom prst="rect">
            <a:avLst/>
          </a:prstGeom>
          <a:noFill/>
          <a:ln>
            <a:noFill/>
          </a:ln>
        </p:spPr>
        <p:txBody>
          <a:bodyPr spcFirstLastPara="1" wrap="square" lIns="0" tIns="0" rIns="0" bIns="0" anchor="t" anchorCtr="0">
            <a:no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Du lịch trở thành xu hướng phổ biến trong xã hội hiện nay.</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Người dùng thường chia sẻ trải nghiệm trên Facebook, Instagram, TikTok… nhưng không có công cụ quản lý hành trình du lịch một cách hệ thống.</a:t>
            </a:r>
            <a:endParaRPr lang="vi-VN" altLang="en-US" sz="2800" b="0" i="0" u="none" strike="noStrike" cap="none">
              <a:solidFill>
                <a:srgbClr val="000000"/>
              </a:solidFill>
              <a:latin typeface="Times New Roman" panose="02020603050405020304" charset="0"/>
              <a:ea typeface="Montserrat"/>
              <a:cs typeface="Times New Roman" panose="02020603050405020304" charset="0"/>
              <a:sym typeface="Montserrat"/>
            </a:endParaRP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Cần một nền tảng chuyên biệt giúp lưu trữ – tổ chức – chia sẻ hành trình, đồng thời tạo cộng đồng trao đổi kinh nghiệm.</a:t>
            </a:r>
            <a:endParaRPr lang="en-US" sz="2800" b="0" i="0" u="none" strike="noStrike" cap="none">
              <a:solidFill>
                <a:srgbClr val="000000"/>
              </a:solidFill>
              <a:latin typeface="Times New Roman" panose="02020603050405020304" charset="0"/>
              <a:ea typeface="Montserrat"/>
              <a:cs typeface="Times New Roman" panose="02020603050405020304" charset="0"/>
              <a:sym typeface="Montserrat"/>
            </a:endParaRPr>
          </a:p>
        </p:txBody>
      </p:sp>
      <p:sp>
        <p:nvSpPr>
          <p:cNvPr id="203" name="Google Shape;203;p14"/>
          <p:cNvSpPr txBox="1"/>
          <p:nvPr>
            <p:custDataLst>
              <p:tags r:id="rId4"/>
            </p:custDataLst>
          </p:nvPr>
        </p:nvSpPr>
        <p:spPr>
          <a:xfrm>
            <a:off x="3874135" y="6771005"/>
            <a:ext cx="11149965" cy="3013710"/>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Xây dựng hệ thống web hỗ trợ đăng ký, đăng nhập và quản lý tài khoản.</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Cho phép đăng tải nội dung du lịch: văn bản, hình ảnh, video, bản đồ.</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Tạo – lưu – chia sẻ hành trình (điểm đến, thời gian, hoạt động).</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Hỗ trợ tìm kiếm và tương tác: like, bình luận, xem bài viết.</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Giao diện thân thiện, dễ dùng; dữ liệu được quản lý tập trung và bảo mật.</a:t>
            </a:r>
            <a:r>
              <a:rPr lang="en-US" sz="2800" b="0" i="0" u="none" strike="noStrike" cap="none">
                <a:solidFill>
                  <a:srgbClr val="000000"/>
                </a:solidFill>
                <a:latin typeface="Times New Roman" panose="02020603050405020304" charset="0"/>
                <a:ea typeface="Montserrat"/>
                <a:cs typeface="Times New Roman" panose="02020603050405020304" charset="0"/>
                <a:sym typeface="Montserrat"/>
              </a:rPr>
              <a:t> </a:t>
            </a:r>
          </a:p>
        </p:txBody>
      </p:sp>
      <p:pic>
        <p:nvPicPr>
          <p:cNvPr id="205" name="Google Shape;205;p14"/>
          <p:cNvPicPr preferRelativeResize="0"/>
          <p:nvPr/>
        </p:nvPicPr>
        <p:blipFill>
          <a:blip r:embed="rId10"/>
          <a:stretch>
            <a:fillRect/>
          </a:stretch>
        </p:blipFill>
        <p:spPr>
          <a:xfrm>
            <a:off x="14572628" y="2088675"/>
            <a:ext cx="1460875" cy="635975"/>
          </a:xfrm>
          <a:prstGeom prst="rect">
            <a:avLst/>
          </a:prstGeom>
          <a:noFill/>
          <a:ln>
            <a:noFill/>
          </a:ln>
        </p:spPr>
      </p:pic>
      <p:pic>
        <p:nvPicPr>
          <p:cNvPr id="206" name="Google Shape;206;p14"/>
          <p:cNvPicPr preferRelativeResize="0"/>
          <p:nvPr/>
        </p:nvPicPr>
        <p:blipFill>
          <a:blip r:embed="rId11"/>
          <a:stretch>
            <a:fillRect/>
          </a:stretch>
        </p:blipFill>
        <p:spPr>
          <a:xfrm>
            <a:off x="1551623" y="4891615"/>
            <a:ext cx="1330325" cy="1299801"/>
          </a:xfrm>
          <a:prstGeom prst="rect">
            <a:avLst/>
          </a:prstGeom>
          <a:noFill/>
          <a:ln>
            <a:noFill/>
          </a:ln>
        </p:spPr>
      </p:pic>
      <p:pic>
        <p:nvPicPr>
          <p:cNvPr id="207" name="Google Shape;207;p14"/>
          <p:cNvPicPr preferRelativeResize="0"/>
          <p:nvPr/>
        </p:nvPicPr>
        <p:blipFill>
          <a:blip r:embed="rId12"/>
          <a:stretch>
            <a:fillRect/>
          </a:stretch>
        </p:blipFill>
        <p:spPr>
          <a:xfrm>
            <a:off x="1608232" y="7071040"/>
            <a:ext cx="1204036" cy="1174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1842770" y="140970"/>
            <a:ext cx="10156190" cy="111125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None/>
            </a:pPr>
            <a:r>
              <a:rPr lang="vi-VN" altLang="en-US" sz="6000" b="1" i="0" u="none" strike="noStrike" cap="none">
                <a:solidFill>
                  <a:srgbClr val="3D3B39"/>
                </a:solidFill>
                <a:latin typeface="Times New Roman" panose="02020603050405020304" charset="0"/>
                <a:ea typeface="Montserrat"/>
                <a:cs typeface="Times New Roman" panose="02020603050405020304" charset="0"/>
                <a:sym typeface="Montserrat"/>
              </a:rPr>
              <a:t>Sơ đồ thực thể liên kết</a:t>
            </a: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pic>
        <p:nvPicPr>
          <p:cNvPr id="15" name="Picture 10"/>
          <p:cNvPicPr>
            <a:picLocks noChangeAspect="1"/>
          </p:cNvPicPr>
          <p:nvPr/>
        </p:nvPicPr>
        <p:blipFill>
          <a:blip r:embed="rId8"/>
          <a:stretch>
            <a:fillRect/>
          </a:stretch>
        </p:blipFill>
        <p:spPr>
          <a:xfrm>
            <a:off x="2049780" y="1467376"/>
            <a:ext cx="14295120" cy="79590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7"/>
          <p:cNvPicPr preferRelativeResize="0"/>
          <p:nvPr/>
        </p:nvPicPr>
        <p:blipFill>
          <a:blip r:embed="rId3"/>
          <a:stretch>
            <a:fillRect/>
          </a:stretch>
        </p:blipFill>
        <p:spPr>
          <a:xfrm>
            <a:off x="16635745" y="2220575"/>
            <a:ext cx="2419293" cy="939800"/>
          </a:xfrm>
          <a:prstGeom prst="rect">
            <a:avLst/>
          </a:prstGeom>
          <a:noFill/>
          <a:ln>
            <a:noFill/>
          </a:ln>
        </p:spPr>
      </p:pic>
      <p:pic>
        <p:nvPicPr>
          <p:cNvPr id="273" name="Google Shape;273;p17"/>
          <p:cNvPicPr preferRelativeResize="0"/>
          <p:nvPr/>
        </p:nvPicPr>
        <p:blipFill>
          <a:blip r:embed="rId4"/>
          <a:stretch>
            <a:fillRect/>
          </a:stretch>
        </p:blipFill>
        <p:spPr>
          <a:xfrm>
            <a:off x="9486240" y="1216174"/>
            <a:ext cx="9572684" cy="8439324"/>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5"/>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085215" y="349885"/>
            <a:ext cx="1664144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5 : CÀI ĐẶT CHƯƠNG TRÌNH</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3" name="Text Box 2"/>
          <p:cNvSpPr txBox="1"/>
          <p:nvPr/>
        </p:nvSpPr>
        <p:spPr>
          <a:xfrm>
            <a:off x="909955" y="1565910"/>
            <a:ext cx="8707120" cy="7154545"/>
          </a:xfrm>
          <a:prstGeom prst="rect">
            <a:avLst/>
          </a:prstGeom>
          <a:noFill/>
        </p:spPr>
        <p:txBody>
          <a:bodyPr wrap="square" rtlCol="0">
            <a:spAutoFit/>
          </a:bodyPr>
          <a:lstStyle/>
          <a:p>
            <a:pPr algn="just">
              <a:lnSpc>
                <a:spcPct val="150000"/>
              </a:lnSpc>
            </a:pPr>
            <a:r>
              <a:rPr lang="en-US" altLang="en-US" sz="3400" b="1">
                <a:latin typeface="Times New Roman" panose="02020603050405020304" charset="0"/>
                <a:cs typeface="Times New Roman" panose="02020603050405020304" charset="0"/>
              </a:rPr>
              <a:t>Giới thiệu chung về ngôn ngữ SQL</a:t>
            </a:r>
            <a:endParaRPr lang="en-US" altLang="en-US" sz="3400"/>
          </a:p>
          <a:p>
            <a:pPr algn="just">
              <a:lnSpc>
                <a:spcPct val="150000"/>
              </a:lnSpc>
            </a:pPr>
            <a:r>
              <a:rPr lang="en-US" altLang="en-US" sz="3400">
                <a:latin typeface="Times New Roman" panose="02020603050405020304" charset="0"/>
                <a:cs typeface="Times New Roman" panose="02020603050405020304" charset="0"/>
              </a:rPr>
              <a:t>• SQL là ngôn ngữ dùng để truy vấn và quản lý dữ liệu trong cơ sở dữ liệu quan hệ.</a:t>
            </a:r>
          </a:p>
          <a:p>
            <a:pPr algn="just">
              <a:lnSpc>
                <a:spcPct val="150000"/>
              </a:lnSpc>
            </a:pPr>
            <a:r>
              <a:rPr lang="en-US" altLang="en-US" sz="3400">
                <a:latin typeface="Times New Roman" panose="02020603050405020304" charset="0"/>
                <a:cs typeface="Times New Roman" panose="02020603050405020304" charset="0"/>
              </a:rPr>
              <a:t>• Hỗ trợ truy vấn, thêm, sửa, xóa dữ liệu và quản lý cấu trúc bảng.</a:t>
            </a:r>
          </a:p>
          <a:p>
            <a:pPr algn="just">
              <a:lnSpc>
                <a:spcPct val="150000"/>
              </a:lnSpc>
            </a:pPr>
            <a:r>
              <a:rPr lang="en-US" altLang="en-US" sz="3400">
                <a:latin typeface="Times New Roman" panose="02020603050405020304" charset="0"/>
                <a:cs typeface="Times New Roman" panose="02020603050405020304" charset="0"/>
              </a:rPr>
              <a:t>• Cho phép phân quyền, bảo mật dữ liệu và quản lý giao dịch đảm bảo toàn vẹn.</a:t>
            </a:r>
          </a:p>
          <a:p>
            <a:pPr algn="just">
              <a:lnSpc>
                <a:spcPct val="150000"/>
              </a:lnSpc>
            </a:pPr>
            <a:r>
              <a:rPr lang="en-US" altLang="en-US" sz="3400">
                <a:latin typeface="Times New Roman" panose="02020603050405020304" charset="0"/>
                <a:cs typeface="Times New Roman" panose="02020603050405020304" charset="0"/>
              </a:rPr>
              <a:t>• Là công cụ quan trọng trong lập trình, phân tích dữ liệu và các hệ thống thông tin hiện nay.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584960" y="0"/>
            <a:ext cx="938149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trình demo</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945500596" name="Hình ảnh 1" descr="Ảnh có chứa văn bản, phần mềm, Biểu tượng máy tính, Trang web&#10;&#10;Nội dung do AI tạo ra có thể không chính xác."/>
          <p:cNvPicPr>
            <a:picLocks noChangeAspect="1"/>
          </p:cNvPicPr>
          <p:nvPr/>
        </p:nvPicPr>
        <p:blipFill>
          <a:blip r:embed="rId4"/>
          <a:stretch>
            <a:fillRect/>
          </a:stretch>
        </p:blipFill>
        <p:spPr>
          <a:xfrm>
            <a:off x="3543300" y="1424305"/>
            <a:ext cx="12316810" cy="7377597"/>
          </a:xfrm>
          <a:prstGeom prst="rect">
            <a:avLst/>
          </a:prstGeom>
        </p:spPr>
      </p:pic>
      <p:sp>
        <p:nvSpPr>
          <p:cNvPr id="4" name="Text Box 3"/>
          <p:cNvSpPr txBox="1"/>
          <p:nvPr/>
        </p:nvSpPr>
        <p:spPr>
          <a:xfrm>
            <a:off x="6795770" y="9198610"/>
            <a:ext cx="6096000" cy="583565"/>
          </a:xfrm>
          <a:prstGeom prst="rect">
            <a:avLst/>
          </a:prstGeom>
          <a:noFill/>
        </p:spPr>
        <p:txBody>
          <a:bodyPr wrap="square" rtlCol="0">
            <a:spAutoFit/>
          </a:bodyPr>
          <a:lstStyle/>
          <a:p>
            <a:r>
              <a:rPr lang="vi-VN" altLang="en-US" sz="3200" b="1">
                <a:latin typeface="Times New Roman" panose="02020603050405020304" charset="0"/>
                <a:cs typeface="Times New Roman" panose="02020603050405020304" charset="0"/>
              </a:rPr>
              <a:t>Giao diện đăng ký tài khoản</a:t>
            </a:r>
          </a:p>
        </p:txBody>
      </p:sp>
      <p:pic>
        <p:nvPicPr>
          <p:cNvPr id="244" name="Google Shape;244;p16"/>
          <p:cNvPicPr preferRelativeResize="0"/>
          <p:nvPr/>
        </p:nvPicPr>
        <p:blipFill>
          <a:blip r:embed="rId5"/>
          <a:stretch>
            <a:fillRect/>
          </a:stretch>
        </p:blipFill>
        <p:spPr>
          <a:xfrm>
            <a:off x="0" y="2605452"/>
            <a:ext cx="2515075" cy="255160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584960" y="0"/>
            <a:ext cx="938149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đăng nhập</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44"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432955262"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610485" y="1616710"/>
            <a:ext cx="14025245" cy="792861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trang của khách du lịch</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44"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076453306" name="Hình ảnh 1" descr="Ảnh có chứa văn bản, ảnh chụp màn hình, Trang web, Website&#10;&#10;Nội dung do AI tạo ra có thể không chính xác."/>
          <p:cNvPicPr>
            <a:picLocks noChangeAspect="1"/>
          </p:cNvPicPr>
          <p:nvPr/>
        </p:nvPicPr>
        <p:blipFill>
          <a:blip r:embed="rId5"/>
          <a:stretch>
            <a:fillRect/>
          </a:stretch>
        </p:blipFill>
        <p:spPr>
          <a:xfrm>
            <a:off x="2677795" y="1231265"/>
            <a:ext cx="13795375" cy="818705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trang của quản trị viên</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7" name="Hình ảnh 1" descr="Ảnh có chứa văn bản, ảnh chụp màn hình, phần mềm, Biểu tượng máy tính&#10;&#10;Nội dung do AI tạo ra có thể không chính xác."/>
          <p:cNvPicPr>
            <a:picLocks noChangeAspect="1"/>
          </p:cNvPicPr>
          <p:nvPr/>
        </p:nvPicPr>
        <p:blipFill>
          <a:blip r:embed="rId5"/>
          <a:stretch>
            <a:fillRect/>
          </a:stretch>
        </p:blipFill>
        <p:spPr>
          <a:xfrm>
            <a:off x="2515235" y="1256030"/>
            <a:ext cx="13982700" cy="7933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đăng bài viết mới</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3" name="Hình ảnh 1" descr="Ảnh có chứa văn bản, ảnh chụp màn hình, phần mềm, Phông chữ&#10;&#10;Nội dung do AI tạo ra có thể không chính xác."/>
          <p:cNvPicPr>
            <a:picLocks noChangeAspect="1"/>
          </p:cNvPicPr>
          <p:nvPr/>
        </p:nvPicPr>
        <p:blipFill>
          <a:blip r:embed="rId5"/>
          <a:stretch>
            <a:fillRect/>
          </a:stretch>
        </p:blipFill>
        <p:spPr>
          <a:xfrm>
            <a:off x="6368415" y="1490980"/>
            <a:ext cx="5551805" cy="7440930"/>
          </a:xfrm>
          <a:prstGeom prst="rect">
            <a:avLst/>
          </a:prstGeom>
        </p:spPr>
      </p:pic>
      <p:pic>
        <p:nvPicPr>
          <p:cNvPr id="5" name="Hình ảnh 1" descr="Ảnh có chứa văn bản, ảnh chụp màn hình, Phông chữ, số&#10;&#10;Nội dung do AI tạo ra có thể không chính xác."/>
          <p:cNvPicPr>
            <a:picLocks noChangeAspect="1"/>
          </p:cNvPicPr>
          <p:nvPr/>
        </p:nvPicPr>
        <p:blipFill>
          <a:blip r:embed="rId6"/>
          <a:stretch>
            <a:fillRect/>
          </a:stretch>
        </p:blipFill>
        <p:spPr>
          <a:xfrm>
            <a:off x="12117705" y="1490980"/>
            <a:ext cx="5965190" cy="7441565"/>
          </a:xfrm>
          <a:prstGeom prst="rect">
            <a:avLst/>
          </a:prstGeom>
        </p:spPr>
      </p:pic>
      <p:pic>
        <p:nvPicPr>
          <p:cNvPr id="6" name="Hình ảnh 1" descr="Ảnh có chứa văn bản, ảnh chụp màn hình, phần mềm, Phông chữ&#10;&#10;Nội dung do AI tạo ra có thể không chính xác."/>
          <p:cNvPicPr>
            <a:picLocks noChangeAspect="1"/>
          </p:cNvPicPr>
          <p:nvPr/>
        </p:nvPicPr>
        <p:blipFill>
          <a:blip r:embed="rId7"/>
          <a:stretch>
            <a:fillRect/>
          </a:stretch>
        </p:blipFill>
        <p:spPr>
          <a:xfrm>
            <a:off x="405765" y="1490345"/>
            <a:ext cx="5765165" cy="74415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651510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Tìm kiếm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3" name="Hình ảnh 1"/>
          <p:cNvPicPr>
            <a:picLocks noChangeAspect="1"/>
          </p:cNvPicPr>
          <p:nvPr/>
        </p:nvPicPr>
        <p:blipFill>
          <a:blip r:embed="rId5"/>
          <a:stretch>
            <a:fillRect/>
          </a:stretch>
        </p:blipFill>
        <p:spPr>
          <a:xfrm>
            <a:off x="2515235" y="1172845"/>
            <a:ext cx="13434060" cy="83115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600646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Xem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243683847" name="Hình ảnh 1" descr="Ảnh có chứa văn bản, ảnh chụp màn hình, phong cảnh, thực vật&#10;&#10;Nội dung do AI tạo ra có thể không chính xác."/>
          <p:cNvPicPr>
            <a:picLocks noChangeAspect="1"/>
          </p:cNvPicPr>
          <p:nvPr/>
        </p:nvPicPr>
        <p:blipFill>
          <a:blip r:embed="rId5"/>
          <a:stretch>
            <a:fillRect/>
          </a:stretch>
        </p:blipFill>
        <p:spPr>
          <a:xfrm>
            <a:off x="3097530" y="1446530"/>
            <a:ext cx="13232765" cy="816864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2052133124"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872740" y="1474470"/>
            <a:ext cx="13415645" cy="79844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Google Shape;180;p14"/>
          <p:cNvPicPr preferRelativeResize="0"/>
          <p:nvPr/>
        </p:nvPicPr>
        <p:blipFill>
          <a:blip r:embed="rId6"/>
          <a:stretch>
            <a:fillRect/>
          </a:stretch>
        </p:blipFill>
        <p:spPr>
          <a:xfrm>
            <a:off x="14572620" y="6270978"/>
            <a:ext cx="3677700" cy="3683547"/>
          </a:xfrm>
          <a:prstGeom prst="rect">
            <a:avLst/>
          </a:prstGeom>
          <a:noFill/>
          <a:ln>
            <a:noFill/>
          </a:ln>
        </p:spPr>
      </p:pic>
      <p:sp>
        <p:nvSpPr>
          <p:cNvPr id="181" name="Google Shape;181;p1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7"/>
            <a:stretch>
              <a:fillRect/>
            </a:stretch>
          </a:blipFill>
          <a:ln>
            <a:noFill/>
          </a:ln>
        </p:spPr>
        <p:txBody>
          <a:bodyPr/>
          <a:lstStyle/>
          <a:p>
            <a:endParaRPr lang="vi-VN"/>
          </a:p>
        </p:txBody>
      </p:sp>
      <p:sp>
        <p:nvSpPr>
          <p:cNvPr id="182" name="Google Shape;182;p14"/>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4"/>
          <p:cNvGrpSpPr/>
          <p:nvPr/>
        </p:nvGrpSpPr>
        <p:grpSpPr>
          <a:xfrm>
            <a:off x="974090" y="1134062"/>
            <a:ext cx="2403739" cy="2037843"/>
            <a:chOff x="0" y="-38100"/>
            <a:chExt cx="633084" cy="536716"/>
          </a:xfrm>
        </p:grpSpPr>
        <p:sp>
          <p:nvSpPr>
            <p:cNvPr id="185" name="Google Shape;185;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0" name="Google Shape;190;p14"/>
          <p:cNvGrpSpPr/>
          <p:nvPr/>
        </p:nvGrpSpPr>
        <p:grpSpPr>
          <a:xfrm>
            <a:off x="842010" y="5437299"/>
            <a:ext cx="2403739" cy="2037843"/>
            <a:chOff x="0" y="-38100"/>
            <a:chExt cx="633084" cy="536716"/>
          </a:xfrm>
        </p:grpSpPr>
        <p:sp>
          <p:nvSpPr>
            <p:cNvPr id="191" name="Google Shape;191;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93" name="Google Shape;193;p14"/>
          <p:cNvSpPr/>
          <p:nvPr/>
        </p:nvSpPr>
        <p:spPr>
          <a:xfrm>
            <a:off x="1688635" y="1584019"/>
            <a:ext cx="974650" cy="1282434"/>
          </a:xfrm>
          <a:custGeom>
            <a:avLst/>
            <a:gdLst/>
            <a:ahLst/>
            <a:cxnLst/>
            <a:rect l="l" t="t" r="r" b="b"/>
            <a:pathLst>
              <a:path w="974650" h="1282434" extrusionOk="0">
                <a:moveTo>
                  <a:pt x="0" y="0"/>
                </a:moveTo>
                <a:lnTo>
                  <a:pt x="974650" y="0"/>
                </a:lnTo>
                <a:lnTo>
                  <a:pt x="974650" y="1282434"/>
                </a:lnTo>
                <a:lnTo>
                  <a:pt x="0" y="1282434"/>
                </a:lnTo>
                <a:lnTo>
                  <a:pt x="0" y="0"/>
                </a:lnTo>
                <a:close/>
              </a:path>
            </a:pathLst>
          </a:custGeom>
          <a:blipFill rotWithShape="1">
            <a:blip r:embed="rId8"/>
            <a:stretch>
              <a:fillRect/>
            </a:stretch>
          </a:blipFill>
          <a:ln>
            <a:noFill/>
          </a:ln>
        </p:spPr>
        <p:txBody>
          <a:bodyPr/>
          <a:lstStyle/>
          <a:p>
            <a:endParaRPr lang="vi-VN"/>
          </a:p>
        </p:txBody>
      </p:sp>
      <p:sp>
        <p:nvSpPr>
          <p:cNvPr id="200" name="Google Shape;200;p14"/>
          <p:cNvSpPr txBox="1"/>
          <p:nvPr>
            <p:custDataLst>
              <p:tags r:id="rId1"/>
            </p:custDataLst>
          </p:nvPr>
        </p:nvSpPr>
        <p:spPr>
          <a:xfrm>
            <a:off x="3874135" y="993140"/>
            <a:ext cx="421576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Đối tượng sử dụng</a:t>
            </a:r>
          </a:p>
        </p:txBody>
      </p:sp>
      <p:sp>
        <p:nvSpPr>
          <p:cNvPr id="201" name="Google Shape;201;p14"/>
          <p:cNvSpPr txBox="1"/>
          <p:nvPr>
            <p:custDataLst>
              <p:tags r:id="rId2"/>
            </p:custDataLst>
          </p:nvPr>
        </p:nvSpPr>
        <p:spPr>
          <a:xfrm>
            <a:off x="3790950" y="4041775"/>
            <a:ext cx="12150090" cy="177673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vi-VN"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Phạm vi đề tài</a:t>
            </a:r>
          </a:p>
          <a:p>
            <a:pPr marL="0" marR="0" lvl="0" indent="0" algn="l" rtl="0">
              <a:lnSpc>
                <a:spcPct val="120000"/>
              </a:lnSpc>
              <a:spcBef>
                <a:spcPts val="0"/>
              </a:spcBef>
              <a:spcAft>
                <a:spcPts val="0"/>
              </a:spcAft>
              <a:buNone/>
            </a:pPr>
            <a:r>
              <a:rPr lang="vi-VN" altLang="en-US" sz="3000" dirty="0">
                <a:solidFill>
                  <a:srgbClr val="4C4C4C"/>
                </a:solidFill>
                <a:latin typeface="Times New Roman" panose="02020603050405020304" charset="0"/>
                <a:ea typeface="Noto Serif" pitchFamily="34" charset="-122"/>
                <a:cs typeface="Times New Roman" panose="02020603050405020304" charset="0"/>
                <a:sym typeface="+mn-ea"/>
              </a:rPr>
              <a:t>  </a:t>
            </a:r>
            <a:r>
              <a:rPr lang="en-US" sz="3000" dirty="0">
                <a:solidFill>
                  <a:srgbClr val="4C4C4C"/>
                </a:solidFill>
                <a:latin typeface="Times New Roman" panose="02020603050405020304" charset="0"/>
                <a:ea typeface="Noto Serif" pitchFamily="34" charset="-122"/>
                <a:cs typeface="Times New Roman" panose="02020603050405020304" charset="0"/>
                <a:sym typeface="+mn-ea"/>
              </a:rPr>
              <a:t>Đề tài tập trung xây dựng hệ thống web ở mức độ nguyên mẫu (prototype) với các chức năng cơ bản, bao gồm:</a:t>
            </a:r>
            <a:endParaRPr lang="en-US" sz="3000" dirty="0">
              <a:latin typeface="Times New Roman" panose="02020603050405020304" charset="0"/>
              <a:cs typeface="Times New Roman" panose="02020603050405020304" charset="0"/>
            </a:endParaRPr>
          </a:p>
          <a:p>
            <a:pPr marL="0" marR="0" lvl="0" indent="0" algn="l" rtl="0">
              <a:lnSpc>
                <a:spcPct val="120000"/>
              </a:lnSpc>
              <a:spcBef>
                <a:spcPts val="0"/>
              </a:spcBef>
              <a:spcAft>
                <a:spcPts val="0"/>
              </a:spcAft>
              <a:buNone/>
            </a:pPr>
            <a:endParaRPr lang="vi-VN" altLang="en-US" sz="3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endParaRPr>
          </a:p>
        </p:txBody>
      </p:sp>
      <p:sp>
        <p:nvSpPr>
          <p:cNvPr id="202" name="Google Shape;202;p14"/>
          <p:cNvSpPr txBox="1"/>
          <p:nvPr>
            <p:custDataLst>
              <p:tags r:id="rId3"/>
            </p:custDataLst>
          </p:nvPr>
        </p:nvSpPr>
        <p:spPr>
          <a:xfrm>
            <a:off x="3877945" y="1851660"/>
            <a:ext cx="11418570" cy="2030730"/>
          </a:xfrm>
          <a:prstGeom prst="rect">
            <a:avLst/>
          </a:prstGeom>
          <a:noFill/>
          <a:ln>
            <a:noFill/>
          </a:ln>
        </p:spPr>
        <p:txBody>
          <a:bodyPr spcFirstLastPara="1" wrap="square" lIns="0" tIns="0" rIns="0" bIns="0" anchor="t" anchorCtr="0">
            <a:no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Kh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du lịch (Visitor – bao gồm cả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chia sẻ):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Đâ</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y là nh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sử dụng lớn nhất và là trung 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â</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của hệ thống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trị vi</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Quản trị vi</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là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chịu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nhiệm vận hành hệ thống.</a:t>
            </a:r>
          </a:p>
        </p:txBody>
      </p:sp>
      <p:sp>
        <p:nvSpPr>
          <p:cNvPr id="203" name="Google Shape;203;p14"/>
          <p:cNvSpPr txBox="1"/>
          <p:nvPr>
            <p:custDataLst>
              <p:tags r:id="rId4"/>
            </p:custDataLst>
          </p:nvPr>
        </p:nvSpPr>
        <p:spPr>
          <a:xfrm>
            <a:off x="3679825" y="5977890"/>
            <a:ext cx="11149965" cy="3616325"/>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d</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ù</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đă</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k</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đă</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nhập, cập nhật thông tin).</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trải nghiệm du lịch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sửa, x</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a bài viết, 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ảnh).</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hành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du lịch (tạo hành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iểm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ến, hiển thị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bản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ồ).</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kiếm và xem nội dung theo từ kh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a,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ịa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iểm hoặc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d</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ù</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 x</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ã</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hội: b</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luận, y</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u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í</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chia sẻ.</a:t>
            </a:r>
          </a:p>
        </p:txBody>
      </p:sp>
      <p:pic>
        <p:nvPicPr>
          <p:cNvPr id="205" name="Google Shape;205;p14"/>
          <p:cNvPicPr preferRelativeResize="0"/>
          <p:nvPr/>
        </p:nvPicPr>
        <p:blipFill>
          <a:blip r:embed="rId9"/>
          <a:stretch>
            <a:fillRect/>
          </a:stretch>
        </p:blipFill>
        <p:spPr>
          <a:xfrm>
            <a:off x="14225918" y="1215550"/>
            <a:ext cx="1460875" cy="635975"/>
          </a:xfrm>
          <a:prstGeom prst="rect">
            <a:avLst/>
          </a:prstGeom>
          <a:noFill/>
          <a:ln>
            <a:noFill/>
          </a:ln>
        </p:spPr>
      </p:pic>
      <p:pic>
        <p:nvPicPr>
          <p:cNvPr id="207" name="Google Shape;207;p14"/>
          <p:cNvPicPr preferRelativeResize="0"/>
          <p:nvPr/>
        </p:nvPicPr>
        <p:blipFill>
          <a:blip r:embed="rId10"/>
          <a:stretch>
            <a:fillRect/>
          </a:stretch>
        </p:blipFill>
        <p:spPr>
          <a:xfrm>
            <a:off x="1365027" y="5787705"/>
            <a:ext cx="1204036" cy="1174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người </a:t>
            </a:r>
            <a:r>
              <a:rPr lang="vi-VN" altLang="en-US" sz="6000" b="1" i="0"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dùng</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168186899"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515235" y="1403985"/>
            <a:ext cx="13831570" cy="79844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báo cáo</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891762788" name="Hình ảnh 1" descr="Ảnh có chứa văn bản, ảnh chụp màn hình, phần mềm, Biểu tượng máy tính&#10;&#10;Nội dung do AI tạo ra có thể không chính xác."/>
          <p:cNvPicPr>
            <a:picLocks noChangeAspect="1"/>
          </p:cNvPicPr>
          <p:nvPr/>
        </p:nvPicPr>
        <p:blipFill>
          <a:blip r:embed="rId5"/>
          <a:stretch>
            <a:fillRect/>
          </a:stretch>
        </p:blipFill>
        <p:spPr>
          <a:xfrm>
            <a:off x="2268220" y="1334770"/>
            <a:ext cx="14367510" cy="822134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492870" y="12807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374015"/>
            <a:ext cx="15553690" cy="768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ltLang="en-US" sz="5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6: NHẬN XÉT VÀ ĐÁNH GIÁ HỆ THỐNG</a:t>
            </a:r>
            <a:r>
              <a:rPr lang="vi-VN" altLang="en-US" sz="5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4" name="Text Box 3"/>
          <p:cNvSpPr txBox="1"/>
          <p:nvPr/>
        </p:nvSpPr>
        <p:spPr>
          <a:xfrm>
            <a:off x="5045710" y="7486650"/>
            <a:ext cx="6096000" cy="306705"/>
          </a:xfrm>
          <a:prstGeom prst="rect">
            <a:avLst/>
          </a:prstGeom>
          <a:noFill/>
        </p:spPr>
        <p:txBody>
          <a:bodyPr wrap="square" rtlCol="0">
            <a:spAutoFit/>
          </a:bodyPr>
          <a:lstStyle/>
          <a:p>
            <a:r>
              <a:rPr lang="vi-VN" altLang="en-US"/>
              <a:t> </a:t>
            </a:r>
          </a:p>
        </p:txBody>
      </p:sp>
      <p:sp>
        <p:nvSpPr>
          <p:cNvPr id="3" name="Text Box 2"/>
          <p:cNvSpPr txBox="1"/>
          <p:nvPr/>
        </p:nvSpPr>
        <p:spPr>
          <a:xfrm>
            <a:off x="608965" y="1143000"/>
            <a:ext cx="8534400" cy="7565390"/>
          </a:xfrm>
          <a:prstGeom prst="rect">
            <a:avLst/>
          </a:prstGeom>
          <a:noFill/>
        </p:spPr>
        <p:txBody>
          <a:bodyPr wrap="square" rtlCol="0">
            <a:noAutofit/>
          </a:bodyPr>
          <a:lstStyle/>
          <a:p>
            <a:pPr algn="just">
              <a:lnSpc>
                <a:spcPct val="150000"/>
              </a:lnSpc>
            </a:pPr>
            <a:r>
              <a:rPr lang="en-US" altLang="en-US" sz="3400" b="1">
                <a:latin typeface="Times New Roman" panose="02020603050405020304" charset="0"/>
                <a:cs typeface="Times New Roman" panose="02020603050405020304" charset="0"/>
              </a:rPr>
              <a:t>Ưu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rPr>
              <a:t>• CSDL thiết kế chuẩn hóa, đầy đủ, liên kết hợp lý.</a:t>
            </a:r>
          </a:p>
          <a:p>
            <a:pPr algn="just">
              <a:lnSpc>
                <a:spcPct val="150000"/>
              </a:lnSpc>
            </a:pPr>
            <a:r>
              <a:rPr lang="en-US" altLang="en-US" sz="3400">
                <a:latin typeface="Times New Roman" panose="02020603050405020304" charset="0"/>
                <a:cs typeface="Times New Roman" panose="02020603050405020304" charset="0"/>
              </a:rPr>
              <a:t>• Có Trigger &amp; Stored Procedure giúp tự động hóa: tăng lượt xem, xử lý báo cáo, thống kê.</a:t>
            </a:r>
          </a:p>
          <a:p>
            <a:pPr algn="just">
              <a:lnSpc>
                <a:spcPct val="150000"/>
              </a:lnSpc>
            </a:pPr>
            <a:r>
              <a:rPr lang="en-US" altLang="en-US" sz="3400">
                <a:latin typeface="Times New Roman" panose="02020603050405020304" charset="0"/>
                <a:cs typeface="Times New Roman" panose="02020603050405020304" charset="0"/>
              </a:rPr>
              <a:t>• Giao diện dễ dùng, trực quan, hỗ trợ đăng bài – tìm kiếm – tương tác.</a:t>
            </a:r>
          </a:p>
          <a:p>
            <a:pPr algn="just">
              <a:lnSpc>
                <a:spcPct val="150000"/>
              </a:lnSpc>
            </a:pPr>
            <a:r>
              <a:rPr lang="en-US" altLang="en-US" sz="3400">
                <a:latin typeface="Times New Roman" panose="02020603050405020304" charset="0"/>
                <a:cs typeface="Times New Roman" panose="02020603050405020304" charset="0"/>
              </a:rPr>
              <a:t>• Tích hợp bản đồ giúp xem vị trí và hành trình trực quan.</a:t>
            </a:r>
          </a:p>
          <a:p>
            <a:pPr algn="just">
              <a:lnSpc>
                <a:spcPct val="150000"/>
              </a:lnSpc>
            </a:pPr>
            <a:r>
              <a:rPr lang="en-US" altLang="en-US" sz="3400">
                <a:latin typeface="Times New Roman" panose="02020603050405020304" charset="0"/>
                <a:cs typeface="Times New Roman" panose="02020603050405020304" charset="0"/>
              </a:rPr>
              <a:t>• Có đầy đủ chức năng: đăng bài, hashtag, hình ảnh, like, bình luận, đánh giá, báo cáo bài viết.</a:t>
            </a:r>
          </a:p>
          <a:p>
            <a:pPr algn="just">
              <a:lnSpc>
                <a:spcPct val="150000"/>
              </a:lnSpc>
            </a:pPr>
            <a:endParaRPr lang="en-US" altLang="en-US" sz="3400">
              <a:latin typeface="Times New Roman" panose="02020603050405020304" charset="0"/>
              <a:cs typeface="Times New Roman" panose="02020603050405020304" charset="0"/>
            </a:endParaRPr>
          </a:p>
        </p:txBody>
      </p:sp>
      <p:sp>
        <p:nvSpPr>
          <p:cNvPr id="5" name="Text Box 4"/>
          <p:cNvSpPr txBox="1"/>
          <p:nvPr/>
        </p:nvSpPr>
        <p:spPr>
          <a:xfrm>
            <a:off x="9404350" y="1143000"/>
            <a:ext cx="8534400" cy="6015355"/>
          </a:xfrm>
          <a:prstGeom prst="rect">
            <a:avLst/>
          </a:prstGeom>
          <a:noFill/>
        </p:spPr>
        <p:txBody>
          <a:bodyPr wrap="square" rtlCol="0" anchor="t">
            <a:noAutofit/>
          </a:bodyPr>
          <a:lstStyle/>
          <a:p>
            <a:pPr algn="just">
              <a:lnSpc>
                <a:spcPct val="150000"/>
              </a:lnSpc>
            </a:pPr>
            <a:r>
              <a:rPr lang="en-US" altLang="en-US" sz="3400" b="1">
                <a:latin typeface="Times New Roman" panose="02020603050405020304" charset="0"/>
                <a:cs typeface="Times New Roman" panose="02020603050405020304" charset="0"/>
                <a:sym typeface="+mn-ea"/>
              </a:rPr>
              <a:t>Nhược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kiểm duyệt tự động, phụ thuộc admin.</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tính năng gợi ý thông minh hành trình/địa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sao lưu – phục hồi dữ liệu tự động.</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Không có thông báo thời gian thực (real-time notification).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374015"/>
            <a:ext cx="15553690" cy="768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ltLang="en-US" sz="5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6: NHẬN XÉT VÀ ĐÁNH GIÁ HỆ THỐNG</a:t>
            </a:r>
            <a:r>
              <a:rPr lang="vi-VN" altLang="en-US" sz="5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4" name="Text Box 3"/>
          <p:cNvSpPr txBox="1"/>
          <p:nvPr/>
        </p:nvSpPr>
        <p:spPr>
          <a:xfrm>
            <a:off x="5045710" y="7486650"/>
            <a:ext cx="6096000" cy="306705"/>
          </a:xfrm>
          <a:prstGeom prst="rect">
            <a:avLst/>
          </a:prstGeom>
          <a:noFill/>
        </p:spPr>
        <p:txBody>
          <a:bodyPr wrap="square" rtlCol="0">
            <a:spAutoFit/>
          </a:bodyPr>
          <a:lstStyle/>
          <a:p>
            <a:r>
              <a:rPr lang="vi-VN" altLang="en-US"/>
              <a:t> </a:t>
            </a:r>
          </a:p>
        </p:txBody>
      </p:sp>
      <p:sp>
        <p:nvSpPr>
          <p:cNvPr id="3" name="Text Box 2"/>
          <p:cNvSpPr txBox="1"/>
          <p:nvPr/>
        </p:nvSpPr>
        <p:spPr>
          <a:xfrm>
            <a:off x="2123440" y="1350645"/>
            <a:ext cx="14117320" cy="6916420"/>
          </a:xfrm>
          <a:prstGeom prst="rect">
            <a:avLst/>
          </a:prstGeom>
          <a:noFill/>
        </p:spPr>
        <p:txBody>
          <a:bodyPr wrap="square" rtlCol="0">
            <a:noAutofit/>
          </a:bodyPr>
          <a:lstStyle/>
          <a:p>
            <a:pPr algn="just">
              <a:lnSpc>
                <a:spcPct val="150000"/>
              </a:lnSpc>
            </a:pPr>
            <a:r>
              <a:rPr lang="en-US" altLang="en-US" sz="4000" b="1">
                <a:latin typeface="Times New Roman" panose="02020603050405020304" charset="0"/>
                <a:cs typeface="Times New Roman" panose="02020603050405020304" charset="0"/>
                <a:sym typeface="+mn-ea"/>
              </a:rPr>
              <a:t>Hướng phát triển</a:t>
            </a:r>
            <a:endParaRPr lang="en-US" altLang="en-US" sz="4000" b="1">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Tích hợp AI gợi ý hành trình &amp; địa điểm.</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Tăng cường bảo mật: sao lưu tự động, phân quyền nâng cao, 2FA.</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Xây dựng ứng dụng di động (Android/iOS).</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Hệ thống đánh giá thông minh bằng phân tích cảm xúc (sentiment).</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Xếp hạng địa điểm theo tương tác &amp; chất lượng nội dung.</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Chatbot du lịch thông minh hỗ trợ 24/7.</a:t>
            </a:r>
            <a:endParaRPr lang="en-US" altLang="en-US" sz="4000">
              <a:latin typeface="Times New Roman" panose="02020603050405020304" charset="0"/>
              <a:cs typeface="Times New Roman" panose="0202060305040502030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23"/>
          <p:cNvPicPr preferRelativeResize="0"/>
          <p:nvPr/>
        </p:nvPicPr>
        <p:blipFill>
          <a:blip r:embed="rId3"/>
          <a:stretch>
            <a:fillRect/>
          </a:stretch>
        </p:blipFill>
        <p:spPr>
          <a:xfrm>
            <a:off x="7924800" y="-3082290"/>
            <a:ext cx="17569815" cy="19575780"/>
          </a:xfrm>
          <a:prstGeom prst="rect">
            <a:avLst/>
          </a:prstGeom>
          <a:noFill/>
          <a:ln>
            <a:noFill/>
          </a:ln>
        </p:spPr>
      </p:pic>
      <p:sp>
        <p:nvSpPr>
          <p:cNvPr id="450" name="Google Shape;450;p23"/>
          <p:cNvSpPr/>
          <p:nvPr/>
        </p:nvSpPr>
        <p:spPr>
          <a:xfrm rot="10338434">
            <a:off x="-6151344" y="-4707020"/>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456" name="Google Shape;456;p23"/>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457" name="Google Shape;457;p23"/>
          <p:cNvSpPr txBox="1"/>
          <p:nvPr/>
        </p:nvSpPr>
        <p:spPr>
          <a:xfrm>
            <a:off x="3018046" y="525265"/>
            <a:ext cx="5086893" cy="1000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6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KẾT LUẬN</a:t>
            </a:r>
          </a:p>
        </p:txBody>
      </p:sp>
      <p:sp>
        <p:nvSpPr>
          <p:cNvPr id="458" name="Google Shape;458;p23"/>
          <p:cNvSpPr txBox="1"/>
          <p:nvPr/>
        </p:nvSpPr>
        <p:spPr>
          <a:xfrm>
            <a:off x="1219835" y="2110740"/>
            <a:ext cx="9244330" cy="71094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Bài tiểu luận tập trung vào việc khảo sát, phân tích và thiết kế hệ thống website chia sẻ hành trình du lịch. Nhóm đã xây dựng cơ sở dữ liệu chuẩn hóa, mô hình chức năng rõ ràng, biểu đồ UML và giao diện mô phỏng các chức năng chính như đăng bài, tạo hành trình, xem bản đồ. Hệ thống hướng tới sự trực quan, dễ sử dụng, hỗ trợ người dùng chia sẻ – tìm kiếm hành trình và quản trị viên kiểm duyệt nội dung. Tuy đạt được kết quả nhất định, đề tài vẫn còn hạn chế về thời gian và kiến thức; trong tương lai có thể mở rộng với gợi ý hành trình thông minh, ứng dụng di động và phân tích dữ liệu nâng cao. Đây là bước khởi đầu cho một nền tảng chia sẻ du lịch hữu ích.</a:t>
            </a:r>
          </a:p>
        </p:txBody>
      </p:sp>
      <p:pic>
        <p:nvPicPr>
          <p:cNvPr id="459" name="Google Shape;459;p23"/>
          <p:cNvPicPr preferRelativeResize="0"/>
          <p:nvPr/>
        </p:nvPicPr>
        <p:blipFill>
          <a:blip r:embed="rId5"/>
          <a:stretch>
            <a:fillRect/>
          </a:stretch>
        </p:blipFill>
        <p:spPr>
          <a:xfrm>
            <a:off x="8413565" y="8641413"/>
            <a:ext cx="1460875" cy="635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Google Shape;449;p23"/>
          <p:cNvPicPr preferRelativeResize="0"/>
          <p:nvPr/>
        </p:nvPicPr>
        <p:blipFill>
          <a:blip r:embed="rId2"/>
          <a:stretch>
            <a:fillRect/>
          </a:stretch>
        </p:blipFill>
        <p:spPr>
          <a:xfrm>
            <a:off x="7924800" y="-3082290"/>
            <a:ext cx="17569815" cy="19575780"/>
          </a:xfrm>
          <a:prstGeom prst="rect">
            <a:avLst/>
          </a:prstGeom>
          <a:noFill/>
          <a:ln>
            <a:noFill/>
          </a:ln>
        </p:spPr>
      </p:pic>
      <p:sp>
        <p:nvSpPr>
          <p:cNvPr id="450" name="Google Shape;450;p23"/>
          <p:cNvSpPr/>
          <p:nvPr/>
        </p:nvSpPr>
        <p:spPr>
          <a:xfrm rot="10338434">
            <a:off x="-6151344" y="-4707020"/>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456" name="Google Shape;456;p23"/>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459" name="Google Shape;459;p23"/>
          <p:cNvPicPr preferRelativeResize="0"/>
          <p:nvPr/>
        </p:nvPicPr>
        <p:blipFill>
          <a:blip r:embed="rId4"/>
          <a:stretch>
            <a:fillRect/>
          </a:stretch>
        </p:blipFill>
        <p:spPr>
          <a:xfrm>
            <a:off x="8413565" y="8641413"/>
            <a:ext cx="1460875" cy="635975"/>
          </a:xfrm>
          <a:prstGeom prst="rect">
            <a:avLst/>
          </a:prstGeom>
          <a:noFill/>
          <a:ln>
            <a:noFill/>
          </a:ln>
        </p:spPr>
      </p:pic>
      <p:sp>
        <p:nvSpPr>
          <p:cNvPr id="2" name="Text Box 1"/>
          <p:cNvSpPr txBox="1"/>
          <p:nvPr/>
        </p:nvSpPr>
        <p:spPr>
          <a:xfrm>
            <a:off x="1085215" y="2596515"/>
            <a:ext cx="9243695" cy="1568450"/>
          </a:xfrm>
          <a:prstGeom prst="rect">
            <a:avLst/>
          </a:prstGeom>
          <a:noFill/>
        </p:spPr>
        <p:txBody>
          <a:bodyPr wrap="square" rtlCol="0">
            <a:spAutoFit/>
          </a:bodyPr>
          <a:lstStyle/>
          <a:p>
            <a:r>
              <a:rPr lang="vi-VN" altLang="en-GB" sz="9600">
                <a:latin typeface="Arial Black" panose="020B0A04020102020204" charset="0"/>
                <a:cs typeface="Arial Black" panose="020B0A04020102020204" charset="0"/>
              </a:rPr>
              <a:t>THANK YOU</a:t>
            </a:r>
          </a:p>
        </p:txBody>
      </p:sp>
      <p:sp>
        <p:nvSpPr>
          <p:cNvPr id="3" name="Text Box 2"/>
          <p:cNvSpPr txBox="1"/>
          <p:nvPr/>
        </p:nvSpPr>
        <p:spPr>
          <a:xfrm>
            <a:off x="780415" y="5184140"/>
            <a:ext cx="10215880" cy="2861310"/>
          </a:xfrm>
          <a:prstGeom prst="rect">
            <a:avLst/>
          </a:prstGeom>
          <a:noFill/>
        </p:spPr>
        <p:txBody>
          <a:bodyPr wrap="square" rtlCol="0">
            <a:spAutoFit/>
          </a:bodyPr>
          <a:lstStyle/>
          <a:p>
            <a:pPr algn="just"/>
            <a:r>
              <a:rPr lang="vi-VN" altLang="en-US" sz="6000">
                <a:latin typeface="Times New Roman" panose="02020603050405020304" charset="0"/>
                <a:cs typeface="Times New Roman" panose="02020603050405020304" charset="0"/>
              </a:rPr>
              <a:t>Nhóm em x</a:t>
            </a:r>
            <a:r>
              <a:rPr lang="en-US" altLang="en-GB" sz="6000">
                <a:latin typeface="Times New Roman" panose="02020603050405020304" charset="0"/>
                <a:cs typeface="Times New Roman" panose="02020603050405020304" charset="0"/>
              </a:rPr>
              <a:t>in ch</a:t>
            </a:r>
            <a:r>
              <a:rPr lang="en-US" altLang="en-US" sz="6000">
                <a:latin typeface="Times New Roman" panose="02020603050405020304" charset="0"/>
                <a:cs typeface="Times New Roman" panose="02020603050405020304" charset="0"/>
              </a:rPr>
              <a:t>â</a:t>
            </a:r>
            <a:r>
              <a:rPr lang="en-US" altLang="en-GB" sz="6000">
                <a:latin typeface="Times New Roman" panose="02020603050405020304" charset="0"/>
                <a:cs typeface="Times New Roman" panose="02020603050405020304" charset="0"/>
              </a:rPr>
              <a:t>n thành cảm </a:t>
            </a:r>
            <a:r>
              <a:rPr lang="en-US" altLang="en-US" sz="6000">
                <a:latin typeface="Times New Roman" panose="02020603050405020304" charset="0"/>
                <a:cs typeface="Times New Roman" panose="02020603050405020304" charset="0"/>
              </a:rPr>
              <a:t>ơ</a:t>
            </a:r>
            <a:r>
              <a:rPr lang="en-US" altLang="en-GB" sz="6000">
                <a:latin typeface="Times New Roman" panose="02020603050405020304" charset="0"/>
                <a:cs typeface="Times New Roman" panose="02020603050405020304" charset="0"/>
              </a:rPr>
              <a:t>n cô </a:t>
            </a:r>
            <a:r>
              <a:rPr lang="en-US" altLang="en-US" sz="6000">
                <a:latin typeface="Times New Roman" panose="02020603050405020304" charset="0"/>
                <a:cs typeface="Times New Roman" panose="02020603050405020304" charset="0"/>
              </a:rPr>
              <a:t>đã</a:t>
            </a:r>
            <a:r>
              <a:rPr lang="en-US" altLang="en-GB" sz="6000">
                <a:latin typeface="Times New Roman" panose="02020603050405020304" charset="0"/>
                <a:cs typeface="Times New Roman" panose="02020603050405020304" charset="0"/>
              </a:rPr>
              <a:t> lắng nghe phần tr</a:t>
            </a:r>
            <a:r>
              <a:rPr lang="en-US" altLang="en-US" sz="6000">
                <a:latin typeface="Times New Roman" panose="02020603050405020304" charset="0"/>
                <a:cs typeface="Times New Roman" panose="02020603050405020304" charset="0"/>
              </a:rPr>
              <a:t>ì</a:t>
            </a:r>
            <a:r>
              <a:rPr lang="en-US" altLang="en-GB" sz="6000">
                <a:latin typeface="Times New Roman" panose="02020603050405020304" charset="0"/>
                <a:cs typeface="Times New Roman" panose="02020603050405020304" charset="0"/>
              </a:rPr>
              <a:t>nh bày của </a:t>
            </a:r>
            <a:r>
              <a:rPr lang="vi-VN" altLang="en-US" sz="6000">
                <a:latin typeface="Times New Roman" panose="02020603050405020304" charset="0"/>
                <a:cs typeface="Times New Roman" panose="02020603050405020304" charset="0"/>
              </a:rPr>
              <a:t>nhóm </a:t>
            </a:r>
            <a:r>
              <a:rPr lang="en-US" altLang="en-GB" sz="6000">
                <a:latin typeface="Times New Roman" panose="02020603050405020304" charset="0"/>
                <a:cs typeface="Times New Roman" panose="02020603050405020304" charset="0"/>
              </a:rPr>
              <a:t>em</a:t>
            </a:r>
            <a:r>
              <a:rPr lang="vi-VN" altLang="en-GB" sz="6000">
                <a:latin typeface="Times New Roman" panose="02020603050405020304" charset="0"/>
                <a:cs typeface="Times New Roman" panose="02020603050405020304"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16"/>
            <a:stretch>
              <a:fillRect/>
            </a:stretch>
          </a:blipFill>
          <a:ln>
            <a:noFill/>
          </a:ln>
        </p:spPr>
        <p:txBody>
          <a:bodyPr/>
          <a:lstStyle/>
          <a:p>
            <a:endParaRPr lang="vi-VN"/>
          </a:p>
        </p:txBody>
      </p:sp>
      <p:sp>
        <p:nvSpPr>
          <p:cNvPr id="213" name="Google Shape;213;p15"/>
          <p:cNvSpPr/>
          <p:nvPr/>
        </p:nvSpPr>
        <p:spPr>
          <a:xfrm rot="-6824096">
            <a:off x="11661272" y="-5066926"/>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5"/>
          <p:cNvGrpSpPr/>
          <p:nvPr>
            <p:custDataLst>
              <p:tags r:id="rId1"/>
            </p:custDataLst>
          </p:nvPr>
        </p:nvGrpSpPr>
        <p:grpSpPr>
          <a:xfrm>
            <a:off x="1594748" y="2951881"/>
            <a:ext cx="2403739" cy="2037843"/>
            <a:chOff x="0" y="-38100"/>
            <a:chExt cx="633084" cy="536716"/>
          </a:xfrm>
        </p:grpSpPr>
        <p:sp>
          <p:nvSpPr>
            <p:cNvPr id="215" name="Google Shape;215;p15"/>
            <p:cNvSpPr/>
            <p:nvPr>
              <p:custDataLst>
                <p:tags r:id="rId13"/>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7" name="Google Shape;217;p15"/>
          <p:cNvGrpSpPr/>
          <p:nvPr>
            <p:custDataLst>
              <p:tags r:id="rId2"/>
            </p:custDataLst>
          </p:nvPr>
        </p:nvGrpSpPr>
        <p:grpSpPr>
          <a:xfrm>
            <a:off x="4632826" y="4845064"/>
            <a:ext cx="2403739" cy="2037843"/>
            <a:chOff x="0" y="-38100"/>
            <a:chExt cx="633084" cy="536716"/>
          </a:xfrm>
        </p:grpSpPr>
        <p:sp>
          <p:nvSpPr>
            <p:cNvPr id="218" name="Google Shape;218;p15"/>
            <p:cNvSpPr/>
            <p:nvPr>
              <p:custDataLst>
                <p:tags r:id="rId12"/>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0" name="Google Shape;220;p15"/>
          <p:cNvGrpSpPr/>
          <p:nvPr>
            <p:custDataLst>
              <p:tags r:id="rId3"/>
            </p:custDataLst>
          </p:nvPr>
        </p:nvGrpSpPr>
        <p:grpSpPr>
          <a:xfrm>
            <a:off x="7706982" y="6738246"/>
            <a:ext cx="2403739" cy="2037843"/>
            <a:chOff x="0" y="-38100"/>
            <a:chExt cx="633084" cy="536716"/>
          </a:xfrm>
        </p:grpSpPr>
        <p:sp>
          <p:nvSpPr>
            <p:cNvPr id="221" name="Google Shape;221;p15"/>
            <p:cNvSpPr/>
            <p:nvPr>
              <p:custDataLst>
                <p:tags r:id="rId11"/>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23" name="Google Shape;223;p15"/>
          <p:cNvSpPr/>
          <p:nvPr/>
        </p:nvSpPr>
        <p:spPr>
          <a:xfrm rot="4628311">
            <a:off x="-3592700" y="4898453"/>
            <a:ext cx="9222123" cy="779590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29" name="Google Shape;229;p15"/>
          <p:cNvSpPr txBox="1"/>
          <p:nvPr/>
        </p:nvSpPr>
        <p:spPr>
          <a:xfrm>
            <a:off x="1450975" y="952500"/>
            <a:ext cx="15386050" cy="1076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vi-VN" altLang="en-US" sz="7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2 : KHẢO SÁT HỆ THỐNG</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230" name="Google Shape;230;p15"/>
          <p:cNvSpPr txBox="1"/>
          <p:nvPr>
            <p:custDataLst>
              <p:tags r:id="rId4"/>
            </p:custDataLst>
          </p:nvPr>
        </p:nvSpPr>
        <p:spPr>
          <a:xfrm>
            <a:off x="4316095" y="3366135"/>
            <a:ext cx="6080760"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Thực trạng của hệ thống</a:t>
            </a:r>
            <a:r>
              <a:rPr lang="vi-VN" altLang="en-US" sz="32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sp>
        <p:nvSpPr>
          <p:cNvPr id="231" name="Google Shape;231;p15"/>
          <p:cNvSpPr txBox="1"/>
          <p:nvPr>
            <p:custDataLst>
              <p:tags r:id="rId5"/>
            </p:custDataLst>
          </p:nvPr>
        </p:nvSpPr>
        <p:spPr>
          <a:xfrm>
            <a:off x="7511415" y="5297805"/>
            <a:ext cx="5456555"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Mô tả hệ thống mới</a:t>
            </a:r>
          </a:p>
        </p:txBody>
      </p:sp>
      <p:sp>
        <p:nvSpPr>
          <p:cNvPr id="232" name="Google Shape;232;p15"/>
          <p:cNvSpPr txBox="1"/>
          <p:nvPr>
            <p:custDataLst>
              <p:tags r:id="rId6"/>
            </p:custDataLst>
          </p:nvPr>
        </p:nvSpPr>
        <p:spPr>
          <a:xfrm>
            <a:off x="10564495" y="7341870"/>
            <a:ext cx="5503545"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Y</a:t>
            </a:r>
            <a:r>
              <a:rPr lang="en-US" altLang="en-US"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ê</a:t>
            </a: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u cầu hệ thống mới</a:t>
            </a:r>
          </a:p>
        </p:txBody>
      </p:sp>
      <p:pic>
        <p:nvPicPr>
          <p:cNvPr id="236" name="Google Shape;236;p15"/>
          <p:cNvPicPr preferRelativeResize="0"/>
          <p:nvPr>
            <p:custDataLst>
              <p:tags r:id="rId7"/>
            </p:custDataLst>
          </p:nvPr>
        </p:nvPicPr>
        <p:blipFill>
          <a:blip r:embed="rId17"/>
          <a:stretch>
            <a:fillRect/>
          </a:stretch>
        </p:blipFill>
        <p:spPr>
          <a:xfrm>
            <a:off x="2249177" y="3494826"/>
            <a:ext cx="1094900" cy="1248879"/>
          </a:xfrm>
          <a:prstGeom prst="rect">
            <a:avLst/>
          </a:prstGeom>
          <a:noFill/>
          <a:ln>
            <a:noFill/>
          </a:ln>
        </p:spPr>
      </p:pic>
      <p:pic>
        <p:nvPicPr>
          <p:cNvPr id="237" name="Google Shape;237;p15"/>
          <p:cNvPicPr preferRelativeResize="0"/>
          <p:nvPr>
            <p:custDataLst>
              <p:tags r:id="rId8"/>
            </p:custDataLst>
          </p:nvPr>
        </p:nvPicPr>
        <p:blipFill>
          <a:blip r:embed="rId18"/>
          <a:stretch>
            <a:fillRect/>
          </a:stretch>
        </p:blipFill>
        <p:spPr>
          <a:xfrm>
            <a:off x="5287250" y="5297843"/>
            <a:ext cx="1094900" cy="1283449"/>
          </a:xfrm>
          <a:prstGeom prst="rect">
            <a:avLst/>
          </a:prstGeom>
          <a:noFill/>
          <a:ln>
            <a:noFill/>
          </a:ln>
        </p:spPr>
      </p:pic>
      <p:pic>
        <p:nvPicPr>
          <p:cNvPr id="238" name="Google Shape;238;p15"/>
          <p:cNvPicPr preferRelativeResize="0"/>
          <p:nvPr>
            <p:custDataLst>
              <p:tags r:id="rId9"/>
            </p:custDataLst>
          </p:nvPr>
        </p:nvPicPr>
        <p:blipFill>
          <a:blip r:embed="rId19"/>
          <a:stretch>
            <a:fillRect/>
          </a:stretch>
        </p:blipFill>
        <p:spPr>
          <a:xfrm>
            <a:off x="8244817" y="7156405"/>
            <a:ext cx="1420392" cy="1338325"/>
          </a:xfrm>
          <a:prstGeom prst="rect">
            <a:avLst/>
          </a:prstGeom>
          <a:noFill/>
          <a:ln>
            <a:noFill/>
          </a:ln>
        </p:spPr>
      </p:pic>
      <p:pic>
        <p:nvPicPr>
          <p:cNvPr id="239" name="Google Shape;239;p15"/>
          <p:cNvPicPr preferRelativeResize="0"/>
          <p:nvPr>
            <p:custDataLst>
              <p:tags r:id="rId10"/>
            </p:custDataLst>
          </p:nvPr>
        </p:nvPicPr>
        <p:blipFill>
          <a:blip r:embed="rId20"/>
          <a:stretch>
            <a:fillRect/>
          </a:stretch>
        </p:blipFill>
        <p:spPr>
          <a:xfrm>
            <a:off x="1311003" y="6990930"/>
            <a:ext cx="1460875" cy="63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6"/>
          <p:cNvPicPr preferRelativeResize="0"/>
          <p:nvPr/>
        </p:nvPicPr>
        <p:blipFill>
          <a:blip r:embed="rId3"/>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605790"/>
            <a:ext cx="14286865" cy="76174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en-GB" sz="6000" b="1"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Thực trạng hệ thống hiện tại</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ời d</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ù</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chủ yếu chia sẻ du lịch qua mạng x</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ã</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hội nh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không quản l</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ý</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ợc hành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Thiếu bộ lọc n</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cao theo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ịa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iểm, chi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í</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lịch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Không c</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gợi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ý</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hành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 theo sở th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í</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ch.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Thiếu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hệ quản trị và kiểm duyệt nội dung.</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Dữ liệu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t</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á</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kh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hệ thống 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a.</a:t>
            </a:r>
          </a:p>
        </p:txBody>
      </p:sp>
      <p:pic>
        <p:nvPicPr>
          <p:cNvPr id="263" name="Google Shape;263;p16"/>
          <p:cNvPicPr preferRelativeResize="0"/>
          <p:nvPr/>
        </p:nvPicPr>
        <p:blipFill>
          <a:blip r:embed="rId5"/>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stretch>
            <a:fillRect/>
          </a:stretch>
        </p:blipFill>
        <p:spPr>
          <a:xfrm>
            <a:off x="16012001" y="8012475"/>
            <a:ext cx="2109675" cy="198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347345"/>
            <a:ext cx="14286865" cy="1279525"/>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en-US" altLang="en-GB"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Mô tả hệ thống mới</a:t>
            </a:r>
            <a:endPar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sp>
        <p:nvSpPr>
          <p:cNvPr id="2" name="Text Box 1"/>
          <p:cNvSpPr txBox="1"/>
          <p:nvPr/>
        </p:nvSpPr>
        <p:spPr>
          <a:xfrm>
            <a:off x="2515235" y="2091055"/>
            <a:ext cx="13998575" cy="5563870"/>
          </a:xfrm>
          <a:prstGeom prst="rect">
            <a:avLst/>
          </a:prstGeom>
        </p:spPr>
        <p:txBody>
          <a:bodyPr wrap="square">
            <a:noAutofit/>
          </a:bodyPr>
          <a:lstStyle/>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Hệ thống cho ph</a:t>
            </a:r>
            <a:r>
              <a:rPr lang="en-US" altLang="en-US" sz="5000">
                <a:latin typeface="Times New Roman" panose="02020603050405020304" charset="0"/>
                <a:cs typeface="Times New Roman" panose="02020603050405020304" charset="0"/>
              </a:rPr>
              <a:t>é</a:t>
            </a:r>
            <a:r>
              <a:rPr lang="en-US" altLang="en-GB" sz="5000">
                <a:latin typeface="Times New Roman" panose="02020603050405020304" charset="0"/>
                <a:cs typeface="Times New Roman" panose="02020603050405020304" charset="0"/>
              </a:rPr>
              <a:t>p theo d</a:t>
            </a:r>
            <a:r>
              <a:rPr lang="en-US" altLang="en-US" sz="5000">
                <a:latin typeface="Times New Roman" panose="02020603050405020304" charset="0"/>
                <a:cs typeface="Times New Roman" panose="02020603050405020304" charset="0"/>
              </a:rPr>
              <a:t>õ</a:t>
            </a:r>
            <a:r>
              <a:rPr lang="en-US" altLang="en-GB" sz="5000">
                <a:latin typeface="Times New Roman" panose="02020603050405020304" charset="0"/>
                <a:cs typeface="Times New Roman" panose="02020603050405020304" charset="0"/>
              </a:rPr>
              <a:t>i, l</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u trữ và chia sẻ hành tr</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 chi tiết.</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a:t>
            </a:r>
            <a:r>
              <a:rPr lang="en-US" altLang="en-US" sz="5000">
                <a:latin typeface="Times New Roman" panose="02020603050405020304" charset="0"/>
                <a:cs typeface="Times New Roman" panose="02020603050405020304" charset="0"/>
              </a:rPr>
              <a:t>ươ</a:t>
            </a:r>
            <a:r>
              <a:rPr lang="en-US" altLang="en-GB" sz="5000">
                <a:latin typeface="Times New Roman" panose="02020603050405020304" charset="0"/>
                <a:cs typeface="Times New Roman" panose="02020603050405020304" charset="0"/>
              </a:rPr>
              <a:t>ng th</a:t>
            </a:r>
            <a:r>
              <a:rPr lang="en-US" altLang="en-US" sz="5000">
                <a:latin typeface="Times New Roman" panose="02020603050405020304" charset="0"/>
                <a:cs typeface="Times New Roman" panose="02020603050405020304" charset="0"/>
              </a:rPr>
              <a:t>í</a:t>
            </a:r>
            <a:r>
              <a:rPr lang="en-US" altLang="en-GB" sz="5000">
                <a:latin typeface="Times New Roman" panose="02020603050405020304" charset="0"/>
                <a:cs typeface="Times New Roman" panose="02020603050405020304" charset="0"/>
              </a:rPr>
              <a:t>ch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a thiết bị, giao diện trực quan.</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Tạo môi tr</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ờng cộng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ồng du lịch với chức n</a:t>
            </a:r>
            <a:r>
              <a:rPr lang="en-US" altLang="en-US" sz="5000">
                <a:latin typeface="Times New Roman" panose="02020603050405020304" charset="0"/>
                <a:cs typeface="Times New Roman" panose="02020603050405020304" charset="0"/>
              </a:rPr>
              <a:t>ă</a:t>
            </a:r>
            <a:r>
              <a:rPr lang="en-US" altLang="en-GB" sz="5000">
                <a:latin typeface="Times New Roman" panose="02020603050405020304" charset="0"/>
                <a:cs typeface="Times New Roman" panose="02020603050405020304" charset="0"/>
              </a:rPr>
              <a:t>ng t</a:t>
            </a:r>
            <a:r>
              <a:rPr lang="en-US" altLang="en-US" sz="5000">
                <a:latin typeface="Times New Roman" panose="02020603050405020304" charset="0"/>
                <a:cs typeface="Times New Roman" panose="02020603050405020304" charset="0"/>
              </a:rPr>
              <a:t>ươ</a:t>
            </a:r>
            <a:r>
              <a:rPr lang="en-US" altLang="en-GB" sz="5000">
                <a:latin typeface="Times New Roman" panose="02020603050405020304" charset="0"/>
                <a:cs typeface="Times New Roman" panose="02020603050405020304" charset="0"/>
              </a:rPr>
              <a:t>ng t</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a:t>
            </a:r>
            <a:r>
              <a:rPr lang="en-US" altLang="en-US" sz="5000">
                <a:latin typeface="Times New Roman" panose="02020603050405020304" charset="0"/>
                <a:cs typeface="Times New Roman" panose="02020603050405020304" charset="0"/>
              </a:rPr>
              <a:t>í</a:t>
            </a:r>
            <a:r>
              <a:rPr lang="en-US" altLang="en-GB" sz="5000">
                <a:latin typeface="Times New Roman" panose="02020603050405020304" charset="0"/>
                <a:cs typeface="Times New Roman" panose="02020603050405020304" charset="0"/>
              </a:rPr>
              <a:t>ch hợp mô h</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 Client –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254635" y="386783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347345"/>
            <a:ext cx="14286865" cy="1279525"/>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vi-VN" altLang="en-US"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Yêu cầu</a:t>
            </a:r>
            <a:r>
              <a:rPr lang="en-US" altLang="en-GB"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hệ thống mới</a:t>
            </a:r>
            <a:endPar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sp>
        <p:nvSpPr>
          <p:cNvPr id="4" name="Shape 1"/>
          <p:cNvSpPr/>
          <p:nvPr/>
        </p:nvSpPr>
        <p:spPr>
          <a:xfrm>
            <a:off x="2122170" y="2624455"/>
            <a:ext cx="6782435" cy="5675630"/>
          </a:xfrm>
          <a:prstGeom prst="roundRect">
            <a:avLst>
              <a:gd name="adj" fmla="val 4278"/>
            </a:avLst>
          </a:prstGeom>
          <a:solidFill>
            <a:srgbClr val="FDFBF7"/>
          </a:solidFill>
          <a:ln w="30480">
            <a:solidFill>
              <a:srgbClr val="E6DED2"/>
            </a:solidFill>
            <a:prstDash val="solid"/>
          </a:ln>
          <a:effectLst>
            <a:outerShdw dist="20320" dir="2700000" algn="bl" rotWithShape="0">
              <a:srgbClr val="E6DED2">
                <a:alpha val="100000"/>
              </a:srgbClr>
            </a:outerShdw>
          </a:effectLst>
        </p:spPr>
        <p:txBody>
          <a:bodyPr/>
          <a:lstStyle/>
          <a:p>
            <a:endParaRPr lang="vi-VN"/>
          </a:p>
        </p:txBody>
      </p:sp>
      <p:sp>
        <p:nvSpPr>
          <p:cNvPr id="5" name="Shape 2"/>
          <p:cNvSpPr/>
          <p:nvPr/>
        </p:nvSpPr>
        <p:spPr>
          <a:xfrm>
            <a:off x="2122805" y="2624455"/>
            <a:ext cx="90805" cy="5676265"/>
          </a:xfrm>
          <a:prstGeom prst="roundRect">
            <a:avLst>
              <a:gd name="adj" fmla="val 36946"/>
            </a:avLst>
          </a:prstGeom>
          <a:solidFill>
            <a:srgbClr val="E6DED2"/>
          </a:solidFill>
        </p:spPr>
        <p:txBody>
          <a:bodyPr/>
          <a:lstStyle/>
          <a:p>
            <a:endParaRPr lang="vi-VN"/>
          </a:p>
        </p:txBody>
      </p:sp>
      <p:sp>
        <p:nvSpPr>
          <p:cNvPr id="6" name="Text 3"/>
          <p:cNvSpPr/>
          <p:nvPr/>
        </p:nvSpPr>
        <p:spPr>
          <a:xfrm>
            <a:off x="2470785" y="2823210"/>
            <a:ext cx="5802630" cy="708660"/>
          </a:xfrm>
          <a:prstGeom prst="rect">
            <a:avLst/>
          </a:prstGeom>
          <a:noFill/>
        </p:spPr>
        <p:txBody>
          <a:bodyPr wrap="square" lIns="0" tIns="0" rIns="0" bIns="0" rtlCol="0" anchor="t"/>
          <a:lstStyle/>
          <a:p>
            <a:pPr marL="0" indent="0" algn="just">
              <a:buFont typeface="Arial" panose="020B0604020202020204" pitchFamily="34" charset="0"/>
              <a:buNone/>
            </a:pPr>
            <a:r>
              <a:rPr lang="en-US" altLang="en-GB" sz="4500">
                <a:latin typeface="Times New Roman" panose="02020603050405020304" charset="0"/>
                <a:cs typeface="Times New Roman" panose="02020603050405020304" charset="0"/>
                <a:sym typeface="+mn-ea"/>
              </a:rPr>
              <a:t>Y</a:t>
            </a:r>
            <a:r>
              <a:rPr lang="en-US" altLang="en-US" sz="4500">
                <a:latin typeface="Times New Roman" panose="02020603050405020304" charset="0"/>
                <a:cs typeface="Times New Roman" panose="02020603050405020304" charset="0"/>
                <a:sym typeface="+mn-ea"/>
              </a:rPr>
              <a:t>ê</a:t>
            </a:r>
            <a:r>
              <a:rPr lang="en-US" altLang="en-GB" sz="4500">
                <a:latin typeface="Times New Roman" panose="02020603050405020304" charset="0"/>
                <a:cs typeface="Times New Roman" panose="02020603050405020304" charset="0"/>
                <a:sym typeface="+mn-ea"/>
              </a:rPr>
              <a:t>u cầu chức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Quản l</a:t>
            </a:r>
            <a:r>
              <a:rPr lang="en-US" altLang="en-US" sz="4500">
                <a:latin typeface="Times New Roman" panose="02020603050405020304" charset="0"/>
                <a:cs typeface="Times New Roman" panose="02020603050405020304" charset="0"/>
                <a:sym typeface="+mn-ea"/>
              </a:rPr>
              <a:t>ý</a:t>
            </a:r>
            <a:r>
              <a:rPr lang="en-US" altLang="en-GB" sz="4500">
                <a:latin typeface="Times New Roman" panose="02020603050405020304" charset="0"/>
                <a:cs typeface="Times New Roman" panose="02020603050405020304" charset="0"/>
                <a:sym typeface="+mn-ea"/>
              </a:rPr>
              <a:t> bài viết, hành tr</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nh, b</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nh luận, t</a:t>
            </a:r>
            <a:r>
              <a:rPr lang="en-US" altLang="en-US" sz="4500">
                <a:latin typeface="Times New Roman" panose="02020603050405020304" charset="0"/>
                <a:cs typeface="Times New Roman" panose="02020603050405020304" charset="0"/>
                <a:sym typeface="+mn-ea"/>
              </a:rPr>
              <a:t>ươ</a:t>
            </a:r>
            <a:r>
              <a:rPr lang="en-US" altLang="en-GB" sz="4500">
                <a:latin typeface="Times New Roman" panose="02020603050405020304" charset="0"/>
                <a:cs typeface="Times New Roman" panose="02020603050405020304" charset="0"/>
                <a:sym typeface="+mn-ea"/>
              </a:rPr>
              <a:t>ng t</a:t>
            </a:r>
            <a:r>
              <a:rPr lang="en-US" altLang="en-US" sz="4500">
                <a:latin typeface="Times New Roman" panose="02020603050405020304" charset="0"/>
                <a:cs typeface="Times New Roman" panose="02020603050405020304" charset="0"/>
                <a:sym typeface="+mn-ea"/>
              </a:rPr>
              <a:t>á</a:t>
            </a:r>
            <a:r>
              <a:rPr lang="en-US" altLang="en-GB" sz="4500">
                <a:latin typeface="Times New Roman" panose="02020603050405020304" charset="0"/>
                <a:cs typeface="Times New Roman" panose="02020603050405020304" charset="0"/>
                <a:sym typeface="+mn-ea"/>
              </a:rPr>
              <a:t>c.</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T</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m kiếm – lọc bài viết.</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Quản trị ng</a:t>
            </a:r>
            <a:r>
              <a:rPr lang="en-US" altLang="en-US" sz="4500">
                <a:latin typeface="Times New Roman" panose="02020603050405020304" charset="0"/>
                <a:cs typeface="Times New Roman" panose="02020603050405020304" charset="0"/>
                <a:sym typeface="+mn-ea"/>
              </a:rPr>
              <a:t>ư</a:t>
            </a:r>
            <a:r>
              <a:rPr lang="en-US" altLang="en-GB" sz="4500">
                <a:latin typeface="Times New Roman" panose="02020603050405020304" charset="0"/>
                <a:cs typeface="Times New Roman" panose="02020603050405020304" charset="0"/>
                <a:sym typeface="+mn-ea"/>
              </a:rPr>
              <a:t>ời d</a:t>
            </a:r>
            <a:r>
              <a:rPr lang="en-US" altLang="en-US" sz="4500">
                <a:latin typeface="Times New Roman" panose="02020603050405020304" charset="0"/>
                <a:cs typeface="Times New Roman" panose="02020603050405020304" charset="0"/>
                <a:sym typeface="+mn-ea"/>
              </a:rPr>
              <a:t>ù</a:t>
            </a:r>
            <a:r>
              <a:rPr lang="en-US" altLang="en-GB" sz="4500">
                <a:latin typeface="Times New Roman" panose="02020603050405020304" charset="0"/>
                <a:cs typeface="Times New Roman" panose="02020603050405020304" charset="0"/>
                <a:sym typeface="+mn-ea"/>
              </a:rPr>
              <a:t>ng và nội dung.</a:t>
            </a:r>
            <a:endParaRPr lang="en-US" sz="4500" dirty="0"/>
          </a:p>
        </p:txBody>
      </p:sp>
      <p:sp>
        <p:nvSpPr>
          <p:cNvPr id="7" name="Text 4"/>
          <p:cNvSpPr/>
          <p:nvPr/>
        </p:nvSpPr>
        <p:spPr>
          <a:xfrm>
            <a:off x="2470944" y="4375348"/>
            <a:ext cx="3590330" cy="72580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
        <p:nvSpPr>
          <p:cNvPr id="8" name="Text 5"/>
          <p:cNvSpPr/>
          <p:nvPr/>
        </p:nvSpPr>
        <p:spPr>
          <a:xfrm>
            <a:off x="2470944" y="5180449"/>
            <a:ext cx="3590330" cy="362903"/>
          </a:xfrm>
          <a:prstGeom prst="rect">
            <a:avLst/>
          </a:prstGeom>
          <a:noFill/>
        </p:spPr>
        <p:txBody>
          <a:bodyPr wrap="none" lIns="0" tIns="0" rIns="0" bIns="0" rtlCol="0" anchor="t"/>
          <a:lstStyle/>
          <a:p>
            <a:pPr marL="342900" indent="-342900" algn="l">
              <a:lnSpc>
                <a:spcPts val="2850"/>
              </a:lnSpc>
              <a:buSzPct val="100000"/>
              <a:buChar char="•"/>
            </a:pPr>
            <a:endParaRPr lang="en-US" sz="1750" dirty="0"/>
          </a:p>
        </p:txBody>
      </p:sp>
      <p:sp>
        <p:nvSpPr>
          <p:cNvPr id="9" name="Text 6"/>
          <p:cNvSpPr/>
          <p:nvPr/>
        </p:nvSpPr>
        <p:spPr>
          <a:xfrm>
            <a:off x="2470944" y="5622647"/>
            <a:ext cx="3590330" cy="72580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
        <p:nvSpPr>
          <p:cNvPr id="10" name="Shape 1"/>
          <p:cNvSpPr/>
          <p:nvPr/>
        </p:nvSpPr>
        <p:spPr>
          <a:xfrm>
            <a:off x="9914255" y="2624455"/>
            <a:ext cx="6280150" cy="5676265"/>
          </a:xfrm>
          <a:prstGeom prst="roundRect">
            <a:avLst>
              <a:gd name="adj" fmla="val 4278"/>
            </a:avLst>
          </a:prstGeom>
          <a:solidFill>
            <a:srgbClr val="FDFBF7"/>
          </a:solidFill>
          <a:ln w="30480">
            <a:solidFill>
              <a:srgbClr val="E6DED2"/>
            </a:solidFill>
            <a:prstDash val="solid"/>
          </a:ln>
          <a:effectLst>
            <a:outerShdw dist="20320" dir="2700000" algn="bl" rotWithShape="0">
              <a:srgbClr val="E6DED2">
                <a:alpha val="100000"/>
              </a:srgbClr>
            </a:outerShdw>
          </a:effectLst>
        </p:spPr>
        <p:txBody>
          <a:bodyPr/>
          <a:lstStyle/>
          <a:p>
            <a:pPr marL="0" indent="0" algn="just">
              <a:buFont typeface="Arial" panose="020B0604020202020204" pitchFamily="34" charset="0"/>
              <a:buNone/>
            </a:pPr>
            <a:r>
              <a:rPr lang="en-US" altLang="en-GB" sz="4500">
                <a:latin typeface="Times New Roman" panose="02020603050405020304" charset="0"/>
                <a:cs typeface="Times New Roman" panose="02020603050405020304" charset="0"/>
                <a:sym typeface="+mn-ea"/>
              </a:rPr>
              <a:t>Y</a:t>
            </a:r>
            <a:r>
              <a:rPr lang="en-US" altLang="en-US" sz="4500">
                <a:latin typeface="Times New Roman" panose="02020603050405020304" charset="0"/>
                <a:cs typeface="Times New Roman" panose="02020603050405020304" charset="0"/>
                <a:sym typeface="+mn-ea"/>
              </a:rPr>
              <a:t>ê</a:t>
            </a:r>
            <a:r>
              <a:rPr lang="en-US" altLang="en-GB" sz="4500">
                <a:latin typeface="Times New Roman" panose="02020603050405020304" charset="0"/>
                <a:cs typeface="Times New Roman" panose="02020603050405020304" charset="0"/>
                <a:sym typeface="+mn-ea"/>
              </a:rPr>
              <a:t>u cầu phi chức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Bảo mật, ch</a:t>
            </a:r>
            <a:r>
              <a:rPr lang="en-US" altLang="en-US" sz="4500">
                <a:latin typeface="Times New Roman" panose="02020603050405020304" charset="0"/>
                <a:cs typeface="Times New Roman" panose="02020603050405020304" charset="0"/>
                <a:sym typeface="+mn-ea"/>
              </a:rPr>
              <a:t>í</a:t>
            </a:r>
            <a:r>
              <a:rPr lang="en-US" altLang="en-GB" sz="4500">
                <a:latin typeface="Times New Roman" panose="02020603050405020304" charset="0"/>
                <a:cs typeface="Times New Roman" panose="02020603050405020304" charset="0"/>
                <a:sym typeface="+mn-ea"/>
              </a:rPr>
              <a:t>nh x</a:t>
            </a:r>
            <a:r>
              <a:rPr lang="en-US" altLang="en-US" sz="4500">
                <a:latin typeface="Times New Roman" panose="02020603050405020304" charset="0"/>
                <a:cs typeface="Times New Roman" panose="02020603050405020304" charset="0"/>
                <a:sym typeface="+mn-ea"/>
              </a:rPr>
              <a:t>á</a:t>
            </a:r>
            <a:r>
              <a:rPr lang="en-US" altLang="en-GB" sz="4500">
                <a:latin typeface="Times New Roman" panose="02020603050405020304" charset="0"/>
                <a:cs typeface="Times New Roman" panose="02020603050405020304" charset="0"/>
                <a:sym typeface="+mn-ea"/>
              </a:rPr>
              <a:t>c, dễ sử dụng.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Khả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 mở rộng cao.</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Hoạt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ộng ổn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ịnh và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a nền tảng.</a:t>
            </a:r>
            <a:endParaRPr lang="en-GB" altLang="en-US" sz="4500"/>
          </a:p>
        </p:txBody>
      </p:sp>
      <p:sp>
        <p:nvSpPr>
          <p:cNvPr id="11" name="Shape 2"/>
          <p:cNvSpPr/>
          <p:nvPr/>
        </p:nvSpPr>
        <p:spPr>
          <a:xfrm>
            <a:off x="9853930" y="2766695"/>
            <a:ext cx="76200" cy="5373370"/>
          </a:xfrm>
          <a:prstGeom prst="roundRect">
            <a:avLst>
              <a:gd name="adj" fmla="val 78139"/>
            </a:avLst>
          </a:prstGeom>
          <a:solidFill>
            <a:srgbClr val="E6DED2"/>
          </a:solidFill>
        </p:spPr>
        <p:txBody>
          <a:bodyPr/>
          <a:lstStyle/>
          <a:p>
            <a:endParaRPr lang="vi-VN"/>
          </a:p>
        </p:txBody>
      </p:sp>
      <p:sp>
        <p:nvSpPr>
          <p:cNvPr id="14" name="Text 5"/>
          <p:cNvSpPr/>
          <p:nvPr/>
        </p:nvSpPr>
        <p:spPr>
          <a:xfrm>
            <a:off x="10835640" y="4531360"/>
            <a:ext cx="3590290" cy="385445"/>
          </a:xfrm>
          <a:prstGeom prst="rect">
            <a:avLst/>
          </a:prstGeom>
          <a:noFill/>
        </p:spPr>
        <p:txBody>
          <a:bodyPr wrap="none" lIns="0" tIns="0" rIns="0" bIns="0" rtlCol="0" anchor="t"/>
          <a:lstStyle/>
          <a:p>
            <a:pPr marL="342900" indent="-342900" algn="l">
              <a:lnSpc>
                <a:spcPts val="2850"/>
              </a:lnSpc>
              <a:buSzPct val="100000"/>
              <a:buChar char="•"/>
            </a:pPr>
            <a:endParaRPr lang="en-US" sz="1750" dirty="0"/>
          </a:p>
        </p:txBody>
      </p:sp>
      <p:sp>
        <p:nvSpPr>
          <p:cNvPr id="15" name="Text 6"/>
          <p:cNvSpPr/>
          <p:nvPr/>
        </p:nvSpPr>
        <p:spPr>
          <a:xfrm>
            <a:off x="10835640" y="4973955"/>
            <a:ext cx="3590290" cy="77025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heme/theme1.xml><?xml version="1.0" encoding="utf-8"?>
<a:theme xmlns:a="http://schemas.openxmlformats.org/drawingml/2006/main" name="Public Relations In Tourism Slides">
  <a:themeElements>
    <a:clrScheme name="Office">
      <a:dk1>
        <a:srgbClr val="000000"/>
      </a:dk1>
      <a:lt1>
        <a:srgbClr val="FFFFFF"/>
      </a:lt1>
      <a:dk2>
        <a:srgbClr val="EA696B"/>
      </a:dk2>
      <a:lt2>
        <a:srgbClr val="FFF7EC"/>
      </a:lt2>
      <a:accent1>
        <a:srgbClr val="3D3B39"/>
      </a:accent1>
      <a:accent2>
        <a:srgbClr val="888888"/>
      </a:accent2>
      <a:accent3>
        <a:srgbClr val="424242"/>
      </a:accent3>
      <a:accent4>
        <a:srgbClr val="EA696B"/>
      </a:accent4>
      <a:accent5>
        <a:srgbClr val="FFF7EC"/>
      </a:accent5>
      <a:accent6>
        <a:srgbClr val="3D3B39"/>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2595</Words>
  <Application>Microsoft Office PowerPoint</Application>
  <PresentationFormat>Tùy chỉnh</PresentationFormat>
  <Paragraphs>297</Paragraphs>
  <Slides>55</Slides>
  <Notes>9</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55</vt:i4>
      </vt:variant>
    </vt:vector>
  </HeadingPairs>
  <TitlesOfParts>
    <vt:vector size="62" baseType="lpstr">
      <vt:lpstr>Calibri</vt:lpstr>
      <vt:lpstr>Archivo Black</vt:lpstr>
      <vt:lpstr>Arial</vt:lpstr>
      <vt:lpstr>Arial Black</vt:lpstr>
      <vt:lpstr>Montserrat</vt:lpstr>
      <vt:lpstr>Times New Roman</vt:lpstr>
      <vt:lpstr>Public Relations In Tourism Slides</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Như Khiêm</dc:creator>
  <cp:lastModifiedBy>Khiêm Nguyễn Như</cp:lastModifiedBy>
  <cp:revision>16</cp:revision>
  <dcterms:created xsi:type="dcterms:W3CDTF">2025-11-25T22:15:00Z</dcterms:created>
  <dcterms:modified xsi:type="dcterms:W3CDTF">2025-11-26T18:35:12Z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A50A76EBBFD24BD3BBD3828FC5ED88A2_12</vt:lpwstr>
  </property>
  <property fmtid="{D5CDD505-2E9C-101B-9397-08002B2CF9AE}" pid="3" name="KSOProductBuildVer">
    <vt:lpwstr>2057-12.2.0.23149</vt:lpwstr>
  </property>
</Properties>
</file>